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257" r:id="rId6"/>
    <p:sldId id="288" r:id="rId7"/>
    <p:sldId id="267" r:id="rId8"/>
    <p:sldId id="268" r:id="rId9"/>
    <p:sldId id="262" r:id="rId10"/>
    <p:sldId id="269" r:id="rId11"/>
    <p:sldId id="270" r:id="rId12"/>
    <p:sldId id="271" r:id="rId13"/>
    <p:sldId id="263" r:id="rId14"/>
    <p:sldId id="289" r:id="rId15"/>
    <p:sldId id="273" r:id="rId16"/>
    <p:sldId id="272" r:id="rId17"/>
    <p:sldId id="274" r:id="rId18"/>
    <p:sldId id="259" r:id="rId19"/>
    <p:sldId id="275" r:id="rId20"/>
    <p:sldId id="260" r:id="rId21"/>
    <p:sldId id="276" r:id="rId22"/>
    <p:sldId id="277" r:id="rId23"/>
    <p:sldId id="278" r:id="rId24"/>
    <p:sldId id="279" r:id="rId25"/>
    <p:sldId id="261" r:id="rId26"/>
    <p:sldId id="265" r:id="rId27"/>
    <p:sldId id="266" r:id="rId28"/>
    <p:sldId id="280" r:id="rId29"/>
    <p:sldId id="281" r:id="rId30"/>
    <p:sldId id="285" r:id="rId31"/>
    <p:sldId id="286" r:id="rId32"/>
    <p:sldId id="282" r:id="rId33"/>
    <p:sldId id="258" r:id="rId34"/>
    <p:sldId id="290"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EF5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5AFDC-34B1-510A-489C-3CFEFDC3D594}" v="2" dt="2018-08-14T20:54:59.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77"/>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25999B-1DFC-7048-BA51-062838A9B3D0}" type="datetimeFigureOut">
              <a:rPr lang="en-US" smtClean="0"/>
              <a:t>8/14/18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9DA162-D68F-B046-BCCD-E4DC81B2A51E}" type="slidenum">
              <a:rPr lang="en-US" smtClean="0"/>
              <a:t>‹#›</a:t>
            </a:fld>
            <a:endParaRPr lang="en-US"/>
          </a:p>
        </p:txBody>
      </p:sp>
    </p:spTree>
    <p:extLst>
      <p:ext uri="{BB962C8B-B14F-4D97-AF65-F5344CB8AC3E}">
        <p14:creationId xmlns:p14="http://schemas.microsoft.com/office/powerpoint/2010/main" val="1428486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8A6FB-DFE1-9045-92E9-D77D3E5C5CB8}" type="datetimeFigureOut">
              <a:rPr lang="en-US" smtClean="0"/>
              <a:t>8/14/18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55CE4-0767-404D-8209-A0C1121B53C0}" type="slidenum">
              <a:rPr lang="en-US" smtClean="0"/>
              <a:t>‹#›</a:t>
            </a:fld>
            <a:endParaRPr lang="en-US"/>
          </a:p>
        </p:txBody>
      </p:sp>
    </p:spTree>
    <p:extLst>
      <p:ext uri="{BB962C8B-B14F-4D97-AF65-F5344CB8AC3E}">
        <p14:creationId xmlns:p14="http://schemas.microsoft.com/office/powerpoint/2010/main" val="44399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a:t>
            </a:fld>
            <a:endParaRPr lang="en-US"/>
          </a:p>
        </p:txBody>
      </p:sp>
    </p:spTree>
    <p:extLst>
      <p:ext uri="{BB962C8B-B14F-4D97-AF65-F5344CB8AC3E}">
        <p14:creationId xmlns:p14="http://schemas.microsoft.com/office/powerpoint/2010/main" val="1842497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12</a:t>
            </a:fld>
            <a:endParaRPr lang="en-US"/>
          </a:p>
        </p:txBody>
      </p:sp>
    </p:spTree>
    <p:extLst>
      <p:ext uri="{BB962C8B-B14F-4D97-AF65-F5344CB8AC3E}">
        <p14:creationId xmlns:p14="http://schemas.microsoft.com/office/powerpoint/2010/main" val="159930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13</a:t>
            </a:fld>
            <a:endParaRPr lang="en-US"/>
          </a:p>
        </p:txBody>
      </p:sp>
    </p:spTree>
    <p:extLst>
      <p:ext uri="{BB962C8B-B14F-4D97-AF65-F5344CB8AC3E}">
        <p14:creationId xmlns:p14="http://schemas.microsoft.com/office/powerpoint/2010/main" val="155614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14</a:t>
            </a:fld>
            <a:endParaRPr lang="en-US"/>
          </a:p>
        </p:txBody>
      </p:sp>
    </p:spTree>
    <p:extLst>
      <p:ext uri="{BB962C8B-B14F-4D97-AF65-F5344CB8AC3E}">
        <p14:creationId xmlns:p14="http://schemas.microsoft.com/office/powerpoint/2010/main" val="206191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15</a:t>
            </a:fld>
            <a:endParaRPr lang="en-US"/>
          </a:p>
        </p:txBody>
      </p:sp>
    </p:spTree>
    <p:extLst>
      <p:ext uri="{BB962C8B-B14F-4D97-AF65-F5344CB8AC3E}">
        <p14:creationId xmlns:p14="http://schemas.microsoft.com/office/powerpoint/2010/main" val="71139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16</a:t>
            </a:fld>
            <a:endParaRPr lang="en-US"/>
          </a:p>
        </p:txBody>
      </p:sp>
    </p:spTree>
    <p:extLst>
      <p:ext uri="{BB962C8B-B14F-4D97-AF65-F5344CB8AC3E}">
        <p14:creationId xmlns:p14="http://schemas.microsoft.com/office/powerpoint/2010/main" val="1304015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17</a:t>
            </a:fld>
            <a:endParaRPr lang="en-US"/>
          </a:p>
        </p:txBody>
      </p:sp>
    </p:spTree>
    <p:extLst>
      <p:ext uri="{BB962C8B-B14F-4D97-AF65-F5344CB8AC3E}">
        <p14:creationId xmlns:p14="http://schemas.microsoft.com/office/powerpoint/2010/main" val="1514142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18</a:t>
            </a:fld>
            <a:endParaRPr lang="en-US"/>
          </a:p>
        </p:txBody>
      </p:sp>
    </p:spTree>
    <p:extLst>
      <p:ext uri="{BB962C8B-B14F-4D97-AF65-F5344CB8AC3E}">
        <p14:creationId xmlns:p14="http://schemas.microsoft.com/office/powerpoint/2010/main" val="518570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19</a:t>
            </a:fld>
            <a:endParaRPr lang="en-US"/>
          </a:p>
        </p:txBody>
      </p:sp>
    </p:spTree>
    <p:extLst>
      <p:ext uri="{BB962C8B-B14F-4D97-AF65-F5344CB8AC3E}">
        <p14:creationId xmlns:p14="http://schemas.microsoft.com/office/powerpoint/2010/main" val="1127064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20</a:t>
            </a:fld>
            <a:endParaRPr lang="en-US"/>
          </a:p>
        </p:txBody>
      </p:sp>
    </p:spTree>
    <p:extLst>
      <p:ext uri="{BB962C8B-B14F-4D97-AF65-F5344CB8AC3E}">
        <p14:creationId xmlns:p14="http://schemas.microsoft.com/office/powerpoint/2010/main" val="1774343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21</a:t>
            </a:fld>
            <a:endParaRPr lang="en-US"/>
          </a:p>
        </p:txBody>
      </p:sp>
    </p:spTree>
    <p:extLst>
      <p:ext uri="{BB962C8B-B14F-4D97-AF65-F5344CB8AC3E}">
        <p14:creationId xmlns:p14="http://schemas.microsoft.com/office/powerpoint/2010/main" val="144000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a:t>
            </a:fld>
            <a:endParaRPr lang="en-US"/>
          </a:p>
        </p:txBody>
      </p:sp>
    </p:spTree>
    <p:extLst>
      <p:ext uri="{BB962C8B-B14F-4D97-AF65-F5344CB8AC3E}">
        <p14:creationId xmlns:p14="http://schemas.microsoft.com/office/powerpoint/2010/main" val="14342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22</a:t>
            </a:fld>
            <a:endParaRPr lang="en-US"/>
          </a:p>
        </p:txBody>
      </p:sp>
    </p:spTree>
    <p:extLst>
      <p:ext uri="{BB962C8B-B14F-4D97-AF65-F5344CB8AC3E}">
        <p14:creationId xmlns:p14="http://schemas.microsoft.com/office/powerpoint/2010/main" val="2430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23</a:t>
            </a:fld>
            <a:endParaRPr lang="en-US"/>
          </a:p>
        </p:txBody>
      </p:sp>
    </p:spTree>
    <p:extLst>
      <p:ext uri="{BB962C8B-B14F-4D97-AF65-F5344CB8AC3E}">
        <p14:creationId xmlns:p14="http://schemas.microsoft.com/office/powerpoint/2010/main" val="52461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24</a:t>
            </a:fld>
            <a:endParaRPr lang="en-US"/>
          </a:p>
        </p:txBody>
      </p:sp>
    </p:spTree>
    <p:extLst>
      <p:ext uri="{BB962C8B-B14F-4D97-AF65-F5344CB8AC3E}">
        <p14:creationId xmlns:p14="http://schemas.microsoft.com/office/powerpoint/2010/main" val="1744975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25</a:t>
            </a:fld>
            <a:endParaRPr lang="en-US"/>
          </a:p>
        </p:txBody>
      </p:sp>
    </p:spTree>
    <p:extLst>
      <p:ext uri="{BB962C8B-B14F-4D97-AF65-F5344CB8AC3E}">
        <p14:creationId xmlns:p14="http://schemas.microsoft.com/office/powerpoint/2010/main" val="1765519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26</a:t>
            </a:fld>
            <a:endParaRPr lang="en-US"/>
          </a:p>
        </p:txBody>
      </p:sp>
    </p:spTree>
    <p:extLst>
      <p:ext uri="{BB962C8B-B14F-4D97-AF65-F5344CB8AC3E}">
        <p14:creationId xmlns:p14="http://schemas.microsoft.com/office/powerpoint/2010/main" val="1310417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27</a:t>
            </a:fld>
            <a:endParaRPr lang="en-US"/>
          </a:p>
        </p:txBody>
      </p:sp>
    </p:spTree>
    <p:extLst>
      <p:ext uri="{BB962C8B-B14F-4D97-AF65-F5344CB8AC3E}">
        <p14:creationId xmlns:p14="http://schemas.microsoft.com/office/powerpoint/2010/main" val="1735198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28</a:t>
            </a:fld>
            <a:endParaRPr lang="en-US"/>
          </a:p>
        </p:txBody>
      </p:sp>
    </p:spTree>
    <p:extLst>
      <p:ext uri="{BB962C8B-B14F-4D97-AF65-F5344CB8AC3E}">
        <p14:creationId xmlns:p14="http://schemas.microsoft.com/office/powerpoint/2010/main" val="645380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29</a:t>
            </a:fld>
            <a:endParaRPr lang="en-US"/>
          </a:p>
        </p:txBody>
      </p:sp>
    </p:spTree>
    <p:extLst>
      <p:ext uri="{BB962C8B-B14F-4D97-AF65-F5344CB8AC3E}">
        <p14:creationId xmlns:p14="http://schemas.microsoft.com/office/powerpoint/2010/main" val="2121965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30</a:t>
            </a:fld>
            <a:endParaRPr lang="en-US"/>
          </a:p>
        </p:txBody>
      </p:sp>
    </p:spTree>
    <p:extLst>
      <p:ext uri="{BB962C8B-B14F-4D97-AF65-F5344CB8AC3E}">
        <p14:creationId xmlns:p14="http://schemas.microsoft.com/office/powerpoint/2010/main" val="614056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32</a:t>
            </a:fld>
            <a:endParaRPr lang="en-US"/>
          </a:p>
        </p:txBody>
      </p:sp>
    </p:spTree>
    <p:extLst>
      <p:ext uri="{BB962C8B-B14F-4D97-AF65-F5344CB8AC3E}">
        <p14:creationId xmlns:p14="http://schemas.microsoft.com/office/powerpoint/2010/main" val="178554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4</a:t>
            </a:fld>
            <a:endParaRPr lang="en-US"/>
          </a:p>
        </p:txBody>
      </p:sp>
    </p:spTree>
    <p:extLst>
      <p:ext uri="{BB962C8B-B14F-4D97-AF65-F5344CB8AC3E}">
        <p14:creationId xmlns:p14="http://schemas.microsoft.com/office/powerpoint/2010/main" val="110512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5</a:t>
            </a:fld>
            <a:endParaRPr lang="en-US"/>
          </a:p>
        </p:txBody>
      </p:sp>
    </p:spTree>
    <p:extLst>
      <p:ext uri="{BB962C8B-B14F-4D97-AF65-F5344CB8AC3E}">
        <p14:creationId xmlns:p14="http://schemas.microsoft.com/office/powerpoint/2010/main" val="19954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6</a:t>
            </a:fld>
            <a:endParaRPr lang="en-US"/>
          </a:p>
        </p:txBody>
      </p:sp>
    </p:spTree>
    <p:extLst>
      <p:ext uri="{BB962C8B-B14F-4D97-AF65-F5344CB8AC3E}">
        <p14:creationId xmlns:p14="http://schemas.microsoft.com/office/powerpoint/2010/main" val="148647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7</a:t>
            </a:fld>
            <a:endParaRPr lang="en-US"/>
          </a:p>
        </p:txBody>
      </p:sp>
    </p:spTree>
    <p:extLst>
      <p:ext uri="{BB962C8B-B14F-4D97-AF65-F5344CB8AC3E}">
        <p14:creationId xmlns:p14="http://schemas.microsoft.com/office/powerpoint/2010/main" val="1450125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8</a:t>
            </a:fld>
            <a:endParaRPr lang="en-US"/>
          </a:p>
        </p:txBody>
      </p:sp>
    </p:spTree>
    <p:extLst>
      <p:ext uri="{BB962C8B-B14F-4D97-AF65-F5344CB8AC3E}">
        <p14:creationId xmlns:p14="http://schemas.microsoft.com/office/powerpoint/2010/main" val="47106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9</a:t>
            </a:fld>
            <a:endParaRPr lang="en-US"/>
          </a:p>
        </p:txBody>
      </p:sp>
    </p:spTree>
    <p:extLst>
      <p:ext uri="{BB962C8B-B14F-4D97-AF65-F5344CB8AC3E}">
        <p14:creationId xmlns:p14="http://schemas.microsoft.com/office/powerpoint/2010/main" val="158552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F55CE4-0767-404D-8209-A0C1121B53C0}" type="slidenum">
              <a:rPr lang="en-US" smtClean="0"/>
              <a:t>10</a:t>
            </a:fld>
            <a:endParaRPr lang="en-US"/>
          </a:p>
        </p:txBody>
      </p:sp>
    </p:spTree>
    <p:extLst>
      <p:ext uri="{BB962C8B-B14F-4D97-AF65-F5344CB8AC3E}">
        <p14:creationId xmlns:p14="http://schemas.microsoft.com/office/powerpoint/2010/main" val="189817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2DE2B1-2BED-8440-A8D0-7019E2F4C8F3}"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25124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DE2B1-2BED-8440-A8D0-7019E2F4C8F3}"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44015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DE2B1-2BED-8440-A8D0-7019E2F4C8F3}"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17558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DE2B1-2BED-8440-A8D0-7019E2F4C8F3}"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42097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DE2B1-2BED-8440-A8D0-7019E2F4C8F3}" type="datetimeFigureOut">
              <a:rPr lang="en-US" smtClean="0"/>
              <a:t>8/14/18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145142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2DE2B1-2BED-8440-A8D0-7019E2F4C8F3}" type="datetimeFigureOut">
              <a:rPr lang="en-US" smtClean="0"/>
              <a:t>8/14/18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77968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2DE2B1-2BED-8440-A8D0-7019E2F4C8F3}" type="datetimeFigureOut">
              <a:rPr lang="en-US" smtClean="0"/>
              <a:t>8/14/18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16385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2DE2B1-2BED-8440-A8D0-7019E2F4C8F3}" type="datetimeFigureOut">
              <a:rPr lang="en-US" smtClean="0"/>
              <a:t>8/14/18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87696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DE2B1-2BED-8440-A8D0-7019E2F4C8F3}" type="datetimeFigureOut">
              <a:rPr lang="en-US" smtClean="0"/>
              <a:t>8/14/18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100431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DE2B1-2BED-8440-A8D0-7019E2F4C8F3}" type="datetimeFigureOut">
              <a:rPr lang="en-US" smtClean="0"/>
              <a:t>8/14/18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35334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DE2B1-2BED-8440-A8D0-7019E2F4C8F3}" type="datetimeFigureOut">
              <a:rPr lang="en-US" smtClean="0"/>
              <a:t>8/14/18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6FF6B-B3D4-3D4B-95B4-6BEC86222292}" type="slidenum">
              <a:rPr lang="en-US" smtClean="0"/>
              <a:t>‹#›</a:t>
            </a:fld>
            <a:endParaRPr lang="en-US"/>
          </a:p>
        </p:txBody>
      </p:sp>
    </p:spTree>
    <p:extLst>
      <p:ext uri="{BB962C8B-B14F-4D97-AF65-F5344CB8AC3E}">
        <p14:creationId xmlns:p14="http://schemas.microsoft.com/office/powerpoint/2010/main" val="88536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DE2B1-2BED-8440-A8D0-7019E2F4C8F3}" type="datetimeFigureOut">
              <a:rPr lang="en-US" smtClean="0"/>
              <a:t>8/14/18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6FF6B-B3D4-3D4B-95B4-6BEC86222292}" type="slidenum">
              <a:rPr lang="en-US" smtClean="0"/>
              <a:t>‹#›</a:t>
            </a:fld>
            <a:endParaRPr lang="en-US"/>
          </a:p>
        </p:txBody>
      </p:sp>
    </p:spTree>
    <p:extLst>
      <p:ext uri="{BB962C8B-B14F-4D97-AF65-F5344CB8AC3E}">
        <p14:creationId xmlns:p14="http://schemas.microsoft.com/office/powerpoint/2010/main" val="114601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utiplication.com/quiz/multiplication-self-correcting-post-test" TargetMode="External"/><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tiff"/><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www.gmsdk12.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riverdalepto.com/" TargetMode="External"/><Relationship Id="rId5" Type="http://schemas.openxmlformats.org/officeDocument/2006/relationships/hyperlink" Target="http://www.gmsdk12.org/riverdaleelementary_home.aspx"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mailto:beth.york@gmsdk12.org" TargetMode="External"/><Relationship Id="rId3" Type="http://schemas.openxmlformats.org/officeDocument/2006/relationships/hyperlink" Target="mailto:amy.callaway@gmsdk12.org" TargetMode="External"/><Relationship Id="rId7" Type="http://schemas.openxmlformats.org/officeDocument/2006/relationships/hyperlink" Target="mailto:kathie.hughes@gmsdk12.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kelly.dees@gmsdk12.org" TargetMode="External"/><Relationship Id="rId5" Type="http://schemas.openxmlformats.org/officeDocument/2006/relationships/hyperlink" Target="mailto:ashley.mcinnis@gmsdk12.org" TargetMode="External"/><Relationship Id="rId4" Type="http://schemas.openxmlformats.org/officeDocument/2006/relationships/hyperlink" Target="mailto:TAMARA.HAMILTON@gmsdk12.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29" y="1436915"/>
            <a:ext cx="10602685" cy="3940628"/>
          </a:xfrm>
        </p:spPr>
        <p:txBody>
          <a:bodyPr>
            <a:normAutofit/>
          </a:bodyPr>
          <a:lstStyle/>
          <a:p>
            <a:r>
              <a:rPr lang="en-US">
                <a:solidFill>
                  <a:srgbClr val="FF0000"/>
                </a:solidFill>
                <a:latin typeface="Century Gothic" charset="0"/>
                <a:ea typeface="Century Gothic" charset="0"/>
                <a:cs typeface="Century Gothic" charset="0"/>
              </a:rPr>
              <a:t>Welcome to 4</a:t>
            </a:r>
            <a:r>
              <a:rPr lang="en-US" baseline="30000">
                <a:solidFill>
                  <a:srgbClr val="FF0000"/>
                </a:solidFill>
                <a:latin typeface="Century Gothic" charset="0"/>
                <a:ea typeface="Century Gothic" charset="0"/>
                <a:cs typeface="Century Gothic" charset="0"/>
              </a:rPr>
              <a:t>th</a:t>
            </a:r>
            <a:r>
              <a:rPr lang="en-US">
                <a:solidFill>
                  <a:srgbClr val="FF0000"/>
                </a:solidFill>
                <a:latin typeface="Century Gothic" charset="0"/>
                <a:ea typeface="Century Gothic" charset="0"/>
                <a:cs typeface="Century Gothic" charset="0"/>
              </a:rPr>
              <a:t> Grade</a:t>
            </a:r>
            <a:br>
              <a:rPr lang="en-US">
                <a:solidFill>
                  <a:srgbClr val="FF0000"/>
                </a:solidFill>
                <a:latin typeface="Century Gothic" charset="0"/>
                <a:ea typeface="Century Gothic" charset="0"/>
                <a:cs typeface="Century Gothic" charset="0"/>
              </a:rPr>
            </a:br>
            <a:r>
              <a:rPr lang="en-US">
                <a:solidFill>
                  <a:srgbClr val="FF0000"/>
                </a:solidFill>
                <a:latin typeface="Century Gothic" charset="0"/>
                <a:ea typeface="Century Gothic" charset="0"/>
                <a:cs typeface="Century Gothic" charset="0"/>
              </a:rPr>
              <a:t>Parent Night!</a:t>
            </a:r>
            <a:br>
              <a:rPr lang="en-US">
                <a:solidFill>
                  <a:srgbClr val="FF0000"/>
                </a:solidFill>
                <a:latin typeface="Century Gothic" charset="0"/>
                <a:ea typeface="Century Gothic" charset="0"/>
                <a:cs typeface="Century Gothic" charset="0"/>
              </a:rPr>
            </a:br>
            <a:r>
              <a:rPr lang="en-US">
                <a:solidFill>
                  <a:srgbClr val="FF0000"/>
                </a:solidFill>
                <a:latin typeface="Century Gothic" charset="0"/>
                <a:ea typeface="Century Gothic" charset="0"/>
                <a:cs typeface="Century Gothic" charset="0"/>
              </a:rPr>
              <a:t>August 14, 2018 </a:t>
            </a:r>
          </a:p>
        </p:txBody>
      </p:sp>
    </p:spTree>
    <p:extLst>
      <p:ext uri="{BB962C8B-B14F-4D97-AF65-F5344CB8AC3E}">
        <p14:creationId xmlns:p14="http://schemas.microsoft.com/office/powerpoint/2010/main" val="65043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M &amp; M’s (Mercy Moments)   </a:t>
            </a:r>
          </a:p>
        </p:txBody>
      </p:sp>
      <p:pic>
        <p:nvPicPr>
          <p:cNvPr id="13" name="Picture 12" descr="Intel HD:Users:ksappington:Desktop:Sappington :2013/2014:Grade Level:M &amp; M's :images-1.jpeg"/>
          <p:cNvPicPr/>
          <p:nvPr/>
        </p:nvPicPr>
        <p:blipFill>
          <a:blip r:embed="rId3">
            <a:extLst>
              <a:ext uri="{28A0092B-C50C-407E-A947-70E740481C1C}">
                <a14:useLocalDpi xmlns:a14="http://schemas.microsoft.com/office/drawing/2010/main" val="0"/>
              </a:ext>
            </a:extLst>
          </a:blip>
          <a:srcRect/>
          <a:stretch>
            <a:fillRect/>
          </a:stretch>
        </p:blipFill>
        <p:spPr bwMode="auto">
          <a:xfrm>
            <a:off x="10145486" y="662213"/>
            <a:ext cx="1814284" cy="2429329"/>
          </a:xfrm>
          <a:prstGeom prst="rect">
            <a:avLst/>
          </a:prstGeom>
          <a:noFill/>
          <a:ln>
            <a:noFill/>
          </a:ln>
        </p:spPr>
      </p:pic>
      <p:sp>
        <p:nvSpPr>
          <p:cNvPr id="10" name="Rectangle 9"/>
          <p:cNvSpPr/>
          <p:nvPr/>
        </p:nvSpPr>
        <p:spPr>
          <a:xfrm>
            <a:off x="498926" y="1436914"/>
            <a:ext cx="10863944" cy="4708981"/>
          </a:xfrm>
          <a:prstGeom prst="rect">
            <a:avLst/>
          </a:prstGeom>
        </p:spPr>
        <p:txBody>
          <a:bodyPr wrap="square">
            <a:spAutoFit/>
          </a:bodyPr>
          <a:lstStyle/>
          <a:p>
            <a:r>
              <a:rPr lang="en-US" sz="2000">
                <a:latin typeface="Century Gothic" charset="0"/>
                <a:ea typeface="Century Gothic" charset="0"/>
                <a:cs typeface="Century Gothic" charset="0"/>
              </a:rPr>
              <a:t>You  will receive an M &amp; M card (mercy moment cards) at the beginning of </a:t>
            </a:r>
          </a:p>
          <a:p>
            <a:r>
              <a:rPr lang="en-US" sz="2000">
                <a:latin typeface="Century Gothic" charset="0"/>
                <a:ea typeface="Century Gothic" charset="0"/>
                <a:cs typeface="Century Gothic" charset="0"/>
              </a:rPr>
              <a:t>each 9 weeks.</a:t>
            </a:r>
          </a:p>
          <a:p>
            <a:r>
              <a:rPr lang="en-US" sz="2000">
                <a:latin typeface="Century Gothic" charset="0"/>
                <a:ea typeface="Century Gothic" charset="0"/>
                <a:cs typeface="Century Gothic" charset="0"/>
              </a:rPr>
              <a:t>Every 9 weeks you will be given one M&amp;M card with 5 punch slots on it. It is your responsibility to keep up with your M&amp;M punch card. If it is lost or stolen, your teacher can not give you more. </a:t>
            </a:r>
          </a:p>
          <a:p>
            <a:endParaRPr lang="en-US" sz="2000">
              <a:latin typeface="Century Gothic" charset="0"/>
              <a:ea typeface="Century Gothic" charset="0"/>
              <a:cs typeface="Century Gothic" charset="0"/>
            </a:endParaRPr>
          </a:p>
          <a:p>
            <a:r>
              <a:rPr lang="en-US" sz="2000">
                <a:latin typeface="Century Gothic" charset="0"/>
                <a:ea typeface="Century Gothic" charset="0"/>
                <a:cs typeface="Century Gothic" charset="0"/>
              </a:rPr>
              <a:t>You  will be able to use  these cards if:</a:t>
            </a:r>
          </a:p>
          <a:p>
            <a:pPr lvl="0"/>
            <a:r>
              <a:rPr lang="en-US" sz="2000">
                <a:latin typeface="Century Gothic" charset="0"/>
                <a:ea typeface="Century Gothic" charset="0"/>
                <a:cs typeface="Century Gothic" charset="0"/>
              </a:rPr>
              <a:t>1. forgot supplies in another teacher’s class (MAPS, team, Raider Time, etc.)</a:t>
            </a:r>
          </a:p>
          <a:p>
            <a:pPr marR="0" lvl="0">
              <a:spcBef>
                <a:spcPts val="0"/>
              </a:spcBef>
              <a:spcAft>
                <a:spcPts val="0"/>
              </a:spcAft>
            </a:pPr>
            <a:r>
              <a:rPr lang="en-US" sz="2000">
                <a:latin typeface="Century Gothic" charset="0"/>
                <a:ea typeface="Century Gothic" charset="0"/>
                <a:cs typeface="Century Gothic" charset="0"/>
              </a:rPr>
              <a:t>2. forgot supplies, homework, etc. in backpack after announcements (arrival time) </a:t>
            </a:r>
          </a:p>
          <a:p>
            <a:pPr marR="0" lvl="0">
              <a:spcBef>
                <a:spcPts val="0"/>
              </a:spcBef>
              <a:spcAft>
                <a:spcPts val="0"/>
              </a:spcAft>
            </a:pPr>
            <a:r>
              <a:rPr lang="en-US" sz="2000">
                <a:latin typeface="Century Gothic" charset="0"/>
                <a:ea typeface="Century Gothic" charset="0"/>
                <a:cs typeface="Century Gothic" charset="0"/>
              </a:rPr>
              <a:t>3.bathroom break at an unscheduled time</a:t>
            </a:r>
          </a:p>
          <a:p>
            <a:pPr marR="0" lvl="0">
              <a:spcBef>
                <a:spcPts val="0"/>
              </a:spcBef>
              <a:spcAft>
                <a:spcPts val="0"/>
              </a:spcAft>
            </a:pPr>
            <a:r>
              <a:rPr lang="en-US" sz="2000">
                <a:latin typeface="Century Gothic" charset="0"/>
                <a:ea typeface="Century Gothic" charset="0"/>
                <a:cs typeface="Century Gothic" charset="0"/>
              </a:rPr>
              <a:t>4. left lunch box in classroom/cafeteria</a:t>
            </a:r>
          </a:p>
          <a:p>
            <a:pPr>
              <a:tabLst>
                <a:tab pos="4572000" algn="l"/>
              </a:tabLst>
            </a:pPr>
            <a:r>
              <a:rPr lang="en-US" sz="2000">
                <a:latin typeface="Century Gothic" charset="0"/>
                <a:ea typeface="Century Gothic" charset="0"/>
                <a:cs typeface="Century Gothic" charset="0"/>
              </a:rPr>
              <a:t>	</a:t>
            </a:r>
          </a:p>
          <a:p>
            <a:r>
              <a:rPr lang="en-US" sz="2000">
                <a:latin typeface="Century Gothic" charset="0"/>
                <a:ea typeface="Century Gothic" charset="0"/>
                <a:cs typeface="Century Gothic" charset="0"/>
              </a:rPr>
              <a:t>*This promotes organization, remembering supplies, and the importance of time management.</a:t>
            </a:r>
          </a:p>
          <a:p>
            <a:endParaRPr lang="en-US" sz="2000">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98815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6E17-1040-4E55-A2F2-983B9D160826}"/>
              </a:ext>
            </a:extLst>
          </p:cNvPr>
          <p:cNvSpPr>
            <a:spLocks noGrp="1"/>
          </p:cNvSpPr>
          <p:nvPr>
            <p:ph type="title"/>
          </p:nvPr>
        </p:nvSpPr>
        <p:spPr/>
        <p:txBody>
          <a:bodyPr/>
          <a:lstStyle/>
          <a:p>
            <a:pPr algn="ctr"/>
            <a:r>
              <a:rPr lang="en-US" dirty="0" err="1">
                <a:cs typeface="Calibri Light"/>
              </a:rPr>
              <a:t>DreamBox</a:t>
            </a:r>
            <a:r>
              <a:rPr lang="en-US" dirty="0">
                <a:cs typeface="Calibri Light"/>
              </a:rPr>
              <a:t> Learning/Facts Practice Websites</a:t>
            </a:r>
            <a:endParaRPr lang="en-US" dirty="0" err="1">
              <a:cs typeface="Calibri Light"/>
            </a:endParaRPr>
          </a:p>
        </p:txBody>
      </p:sp>
      <p:sp>
        <p:nvSpPr>
          <p:cNvPr id="3" name="Content Placeholder 2">
            <a:extLst>
              <a:ext uri="{FF2B5EF4-FFF2-40B4-BE49-F238E27FC236}">
                <a16:creationId xmlns:a16="http://schemas.microsoft.com/office/drawing/2014/main" id="{DB02117B-218A-4479-B62F-F111A373C179}"/>
              </a:ext>
            </a:extLst>
          </p:cNvPr>
          <p:cNvSpPr>
            <a:spLocks noGrp="1"/>
          </p:cNvSpPr>
          <p:nvPr>
            <p:ph idx="1"/>
          </p:nvPr>
        </p:nvSpPr>
        <p:spPr/>
        <p:txBody>
          <a:bodyPr vert="horz" lIns="91440" tIns="45720" rIns="91440" bIns="45720" rtlCol="0" anchor="t">
            <a:normAutofit/>
          </a:bodyPr>
          <a:lstStyle/>
          <a:p>
            <a:r>
              <a:rPr lang="en-US" dirty="0">
                <a:cs typeface="Calibri"/>
              </a:rPr>
              <a:t>By September 1st all students will have their log-in information.</a:t>
            </a:r>
          </a:p>
          <a:p>
            <a:r>
              <a:rPr lang="en-US" dirty="0">
                <a:cs typeface="Calibri"/>
              </a:rPr>
              <a:t>Request – 7 lessons per week (will make your child a stronger math student)</a:t>
            </a:r>
          </a:p>
          <a:p>
            <a:r>
              <a:rPr lang="en-US" dirty="0">
                <a:cs typeface="Calibri"/>
              </a:rPr>
              <a:t>Treats will be given twice a month for students completing sets of 7 lessons ( a log will be kept in the classroom).</a:t>
            </a:r>
          </a:p>
          <a:p>
            <a:r>
              <a:rPr lang="en-US" dirty="0">
                <a:cs typeface="Calibri"/>
              </a:rPr>
              <a:t>It is SOOO VERY important that all 4th graders have fluency with their multiplication facts. Please spend this first 9 weeks having your student practice at – </a:t>
            </a:r>
            <a:r>
              <a:rPr lang="en-US" dirty="0">
                <a:cs typeface="Calibri"/>
                <a:hlinkClick r:id="rId2"/>
              </a:rPr>
              <a:t>https://www.topmarks.co.uk/maths-games/hit-the-button</a:t>
            </a:r>
            <a:r>
              <a:rPr lang="en-US" dirty="0">
                <a:cs typeface="Calibri"/>
              </a:rPr>
              <a:t> and </a:t>
            </a:r>
            <a:r>
              <a:rPr lang="en-US" dirty="0">
                <a:cs typeface="Calibri"/>
                <a:hlinkClick r:id="rId3"/>
              </a:rPr>
              <a:t>https://www.mutiplication.com/quiz/multiplication-self-correcting-post-test</a:t>
            </a:r>
            <a:r>
              <a:rPr lang="en-US" dirty="0">
                <a:cs typeface="Calibri"/>
              </a:rPr>
              <a:t> </a:t>
            </a:r>
          </a:p>
          <a:p>
            <a:endParaRPr lang="en-US" dirty="0">
              <a:cs typeface="Calibri"/>
            </a:endParaRPr>
          </a:p>
        </p:txBody>
      </p:sp>
    </p:spTree>
    <p:extLst>
      <p:ext uri="{BB962C8B-B14F-4D97-AF65-F5344CB8AC3E}">
        <p14:creationId xmlns:p14="http://schemas.microsoft.com/office/powerpoint/2010/main" val="110683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Tests </a:t>
            </a:r>
          </a:p>
        </p:txBody>
      </p:sp>
      <p:sp>
        <p:nvSpPr>
          <p:cNvPr id="4"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Tests </a:t>
            </a:r>
          </a:p>
        </p:txBody>
      </p:sp>
      <p:sp>
        <p:nvSpPr>
          <p:cNvPr id="5" name="TextBox 4"/>
          <p:cNvSpPr txBox="1"/>
          <p:nvPr/>
        </p:nvSpPr>
        <p:spPr>
          <a:xfrm>
            <a:off x="1719618" y="1707319"/>
            <a:ext cx="9267412" cy="1200329"/>
          </a:xfrm>
          <a:prstGeom prst="rect">
            <a:avLst/>
          </a:prstGeom>
          <a:noFill/>
        </p:spPr>
        <p:txBody>
          <a:bodyPr wrap="square" rtlCol="0">
            <a:spAutoFit/>
          </a:bodyPr>
          <a:lstStyle/>
          <a:p>
            <a:r>
              <a:rPr lang="en-US">
                <a:latin typeface="Century Gothic" charset="0"/>
                <a:ea typeface="Times New Roman" charset="0"/>
                <a:cs typeface="American Typewriter" charset="0"/>
              </a:rPr>
              <a:t>Your teacher will let you know when you will have tests in advance.</a:t>
            </a:r>
          </a:p>
          <a:p>
            <a:endParaRPr lang="en-US">
              <a:latin typeface="Century Gothic" charset="0"/>
              <a:ea typeface="Times New Roman" charset="0"/>
              <a:cs typeface="American Typewriter" charset="0"/>
            </a:endParaRPr>
          </a:p>
          <a:p>
            <a:r>
              <a:rPr lang="en-US">
                <a:latin typeface="Century Gothic" charset="0"/>
                <a:ea typeface="Times New Roman" charset="0"/>
                <a:cs typeface="American Typewriter" charset="0"/>
              </a:rPr>
              <a:t>Check our websites and teacher emails. </a:t>
            </a:r>
          </a:p>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00" y="3106812"/>
            <a:ext cx="4176486" cy="3433688"/>
          </a:xfrm>
          <a:prstGeom prst="rect">
            <a:avLst/>
          </a:prstGeom>
        </p:spPr>
      </p:pic>
    </p:spTree>
    <p:extLst>
      <p:ext uri="{BB962C8B-B14F-4D97-AF65-F5344CB8AC3E}">
        <p14:creationId xmlns:p14="http://schemas.microsoft.com/office/powerpoint/2010/main" val="191749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34812"/>
            <a:ext cx="6694713" cy="3170099"/>
          </a:xfrm>
          <a:prstGeom prst="rect">
            <a:avLst/>
          </a:prstGeom>
        </p:spPr>
        <p:txBody>
          <a:bodyPr wrap="square" anchor="t">
            <a:spAutoFit/>
          </a:bodyPr>
          <a:lstStyle/>
          <a:p>
            <a:pPr algn="ctr"/>
            <a:r>
              <a:rPr lang="en-US" sz="4000" dirty="0">
                <a:effectLst/>
                <a:latin typeface="Century Gothic" charset="0"/>
                <a:ea typeface="Times New Roman" charset="0"/>
                <a:cs typeface="American Typewriter" charset="0"/>
              </a:rPr>
              <a:t>Raider Time (RTI-Response To Intervention)</a:t>
            </a:r>
            <a:endParaRPr lang="en-US" sz="4000" dirty="0">
              <a:effectLst/>
              <a:latin typeface="Times New Roman" charset="0"/>
              <a:ea typeface="Times New Roman" charset="0"/>
            </a:endParaRPr>
          </a:p>
          <a:p>
            <a:pPr algn="ctr"/>
            <a:endParaRPr lang="en-US" sz="4000">
              <a:effectLst/>
              <a:latin typeface="Times New Roman" charset="0"/>
              <a:ea typeface="Times New Roman" charset="0"/>
            </a:endParaRPr>
          </a:p>
          <a:p>
            <a:pPr algn="ctr"/>
            <a:r>
              <a:rPr lang="en-US" sz="4000" b="1" dirty="0">
                <a:effectLst/>
                <a:latin typeface="Century Gothic" charset="0"/>
                <a:ea typeface="Times New Roman" charset="0"/>
                <a:cs typeface="American Typewriter" charset="0"/>
              </a:rPr>
              <a:t>Everyday </a:t>
            </a:r>
            <a:r>
              <a:rPr lang="en-US" sz="4000" b="1" dirty="0">
                <a:latin typeface="Century Gothic"/>
                <a:ea typeface="Times New Roman" charset="0"/>
              </a:rPr>
              <a:t>8:45 – 9:30</a:t>
            </a:r>
            <a:endParaRPr lang="en-US" sz="4000" dirty="0">
              <a:latin typeface="Times New Roman" charset="0"/>
              <a:ea typeface="Times New Roman" charset="0"/>
            </a:endParaRPr>
          </a:p>
          <a:p>
            <a:pPr algn="ctr"/>
            <a:endParaRPr lang="en-US" sz="4000">
              <a:effectLst/>
              <a:latin typeface="Times New Roman" charset="0"/>
              <a:ea typeface="Times New Roman" charset="0"/>
            </a:endParaRPr>
          </a:p>
        </p:txBody>
      </p:sp>
      <p:sp>
        <p:nvSpPr>
          <p:cNvPr id="3"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Raider Time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393" y="1234812"/>
            <a:ext cx="5361214" cy="5311708"/>
          </a:xfrm>
          <a:prstGeom prst="rect">
            <a:avLst/>
          </a:prstGeom>
        </p:spPr>
      </p:pic>
      <p:sp>
        <p:nvSpPr>
          <p:cNvPr id="5" name="TextBox 4"/>
          <p:cNvSpPr txBox="1"/>
          <p:nvPr/>
        </p:nvSpPr>
        <p:spPr>
          <a:xfrm>
            <a:off x="718458" y="4875551"/>
            <a:ext cx="5921828" cy="1631216"/>
          </a:xfrm>
          <a:prstGeom prst="rect">
            <a:avLst/>
          </a:prstGeom>
          <a:noFill/>
        </p:spPr>
        <p:txBody>
          <a:bodyPr wrap="square" rtlCol="0">
            <a:spAutoFit/>
          </a:bodyPr>
          <a:lstStyle/>
          <a:p>
            <a:pPr algn="ctr"/>
            <a:r>
              <a:rPr lang="en-US" sz="2000">
                <a:latin typeface="Century Gothic" charset="0"/>
                <a:ea typeface="Century Gothic" charset="0"/>
                <a:cs typeface="Century Gothic" charset="0"/>
              </a:rPr>
              <a:t>Students will travel to other classrooms based on ability level and have lessons based on his/her needs. Please try to refrain from checking your child out of school early to maximize their individualized instruction.</a:t>
            </a:r>
          </a:p>
        </p:txBody>
      </p:sp>
    </p:spTree>
    <p:extLst>
      <p:ext uri="{BB962C8B-B14F-4D97-AF65-F5344CB8AC3E}">
        <p14:creationId xmlns:p14="http://schemas.microsoft.com/office/powerpoint/2010/main" val="50351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Textbooks </a:t>
            </a:r>
          </a:p>
        </p:txBody>
      </p:sp>
      <p:sp>
        <p:nvSpPr>
          <p:cNvPr id="3" name="Rectangle 2"/>
          <p:cNvSpPr/>
          <p:nvPr/>
        </p:nvSpPr>
        <p:spPr>
          <a:xfrm>
            <a:off x="174172" y="342495"/>
            <a:ext cx="10224096" cy="5262979"/>
          </a:xfrm>
          <a:prstGeom prst="rect">
            <a:avLst/>
          </a:prstGeom>
        </p:spPr>
        <p:txBody>
          <a:bodyPr wrap="square">
            <a:spAutoFit/>
          </a:bodyPr>
          <a:lstStyle/>
          <a:p>
            <a:endParaRPr lang="en-US" sz="2800">
              <a:latin typeface="Times New Roman" charset="0"/>
              <a:ea typeface="Times New Roman" charset="0"/>
            </a:endParaRPr>
          </a:p>
          <a:p>
            <a:r>
              <a:rPr lang="en-US" sz="3600" b="1">
                <a:latin typeface="Century Gothic" charset="0"/>
                <a:ea typeface="Times New Roman" charset="0"/>
                <a:cs typeface="American Typewriter" charset="0"/>
              </a:rPr>
              <a:t>Language Arts and Math:  </a:t>
            </a:r>
            <a:r>
              <a:rPr lang="en-US" sz="3600">
                <a:latin typeface="Century Gothic" charset="0"/>
                <a:ea typeface="Times New Roman" charset="0"/>
                <a:cs typeface="American Typewriter" charset="0"/>
              </a:rPr>
              <a:t>They will  have module workbooks.</a:t>
            </a:r>
          </a:p>
          <a:p>
            <a:endParaRPr lang="en-US" sz="3600" b="1">
              <a:latin typeface="Century Gothic" charset="0"/>
              <a:ea typeface="Times New Roman" charset="0"/>
              <a:cs typeface="American Typewriter" charset="0"/>
            </a:endParaRPr>
          </a:p>
          <a:p>
            <a:r>
              <a:rPr lang="en-US" sz="3600" b="1">
                <a:latin typeface="Century Gothic" charset="0"/>
                <a:ea typeface="Times New Roman" charset="0"/>
                <a:cs typeface="American Typewriter" charset="0"/>
              </a:rPr>
              <a:t>Social Studies</a:t>
            </a:r>
            <a:r>
              <a:rPr lang="en-US" sz="3600">
                <a:latin typeface="Century Gothic" charset="0"/>
                <a:ea typeface="Times New Roman" charset="0"/>
                <a:cs typeface="American Typewriter" charset="0"/>
              </a:rPr>
              <a:t>:  They will receive a newspaper every week. </a:t>
            </a:r>
          </a:p>
          <a:p>
            <a:endParaRPr lang="en-US" sz="3600" b="1">
              <a:latin typeface="Century Gothic" charset="0"/>
              <a:ea typeface="Times New Roman" charset="0"/>
              <a:cs typeface="American Typewriter" charset="0"/>
            </a:endParaRPr>
          </a:p>
          <a:p>
            <a:r>
              <a:rPr lang="en-US" sz="3600" b="1">
                <a:latin typeface="Century Gothic" charset="0"/>
                <a:ea typeface="Times New Roman" charset="0"/>
                <a:cs typeface="American Typewriter" charset="0"/>
              </a:rPr>
              <a:t>Science: </a:t>
            </a:r>
            <a:r>
              <a:rPr lang="en-US" sz="3600">
                <a:latin typeface="Century Gothic" charset="0"/>
                <a:ea typeface="Times New Roman" charset="0"/>
                <a:cs typeface="American Typewriter" charset="0"/>
              </a:rPr>
              <a:t>There will be more information on this to come. It will also be online.</a:t>
            </a:r>
          </a:p>
          <a:p>
            <a:pPr lvl="0"/>
            <a:endParaRPr lang="en-US" sz="2000">
              <a:effectLst/>
              <a:latin typeface="Times New Roman" charset="0"/>
              <a:ea typeface="Times New Roma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267" y="136076"/>
            <a:ext cx="1584494" cy="3638964"/>
          </a:xfrm>
          <a:prstGeom prst="rect">
            <a:avLst/>
          </a:prstGeom>
        </p:spPr>
      </p:pic>
    </p:spTree>
    <p:extLst>
      <p:ext uri="{BB962C8B-B14F-4D97-AF65-F5344CB8AC3E}">
        <p14:creationId xmlns:p14="http://schemas.microsoft.com/office/powerpoint/2010/main" val="208165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Breakfast/Lunch Money </a:t>
            </a:r>
          </a:p>
        </p:txBody>
      </p:sp>
      <p:sp>
        <p:nvSpPr>
          <p:cNvPr id="3" name="Rectangle 2"/>
          <p:cNvSpPr/>
          <p:nvPr/>
        </p:nvSpPr>
        <p:spPr>
          <a:xfrm>
            <a:off x="174171" y="954157"/>
            <a:ext cx="11843657" cy="4308872"/>
          </a:xfrm>
          <a:prstGeom prst="rect">
            <a:avLst/>
          </a:prstGeom>
        </p:spPr>
        <p:txBody>
          <a:bodyPr wrap="square">
            <a:spAutoFit/>
          </a:bodyPr>
          <a:lstStyle/>
          <a:p>
            <a:pPr marL="342900" marR="0" lvl="0" indent="-342900">
              <a:spcBef>
                <a:spcPts val="0"/>
              </a:spcBef>
              <a:spcAft>
                <a:spcPts val="0"/>
              </a:spcAft>
              <a:buFont typeface="Arial" charset="0"/>
              <a:buChar char="•"/>
              <a:tabLst>
                <a:tab pos="457200" algn="l"/>
              </a:tabLst>
            </a:pPr>
            <a:r>
              <a:rPr lang="en-US" sz="2000">
                <a:effectLst/>
                <a:latin typeface="Century Gothic" charset="0"/>
                <a:ea typeface="Times New Roman" charset="0"/>
                <a:cs typeface="American Typewriter" charset="0"/>
              </a:rPr>
              <a:t>Give your lunch money to your teacher first thing in the morning. </a:t>
            </a:r>
          </a:p>
          <a:p>
            <a:pPr marL="342900" marR="0" lvl="0" indent="-342900">
              <a:spcBef>
                <a:spcPts val="0"/>
              </a:spcBef>
              <a:spcAft>
                <a:spcPts val="0"/>
              </a:spcAft>
              <a:buFont typeface="Arial" charset="0"/>
              <a:buChar char="•"/>
              <a:tabLst>
                <a:tab pos="457200" algn="l"/>
              </a:tabLst>
            </a:pPr>
            <a:r>
              <a:rPr lang="en-US" sz="2000">
                <a:effectLst/>
                <a:latin typeface="Century Gothic" charset="0"/>
                <a:ea typeface="Times New Roman" charset="0"/>
                <a:cs typeface="American Typewriter" charset="0"/>
              </a:rPr>
              <a:t>Breakfast is </a:t>
            </a:r>
            <a:r>
              <a:rPr lang="en-US" sz="2000">
                <a:solidFill>
                  <a:srgbClr val="FF0000"/>
                </a:solidFill>
                <a:effectLst/>
                <a:latin typeface="Century Gothic" charset="0"/>
                <a:ea typeface="Times New Roman" charset="0"/>
                <a:cs typeface="American Typewriter" charset="0"/>
              </a:rPr>
              <a:t>$ 1.50</a:t>
            </a:r>
            <a:endParaRPr lang="en-US" sz="2000">
              <a:solidFill>
                <a:srgbClr val="FF0000"/>
              </a:solidFill>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Times New Roman" charset="0"/>
                <a:cs typeface="American Typewriter" charset="0"/>
              </a:rPr>
              <a:t>Lunch is </a:t>
            </a:r>
            <a:r>
              <a:rPr lang="en-US" sz="2000">
                <a:solidFill>
                  <a:srgbClr val="FF0000"/>
                </a:solidFill>
                <a:effectLst/>
                <a:latin typeface="Century Gothic" charset="0"/>
                <a:ea typeface="Times New Roman" charset="0"/>
                <a:cs typeface="American Typewriter" charset="0"/>
              </a:rPr>
              <a:t>$2.75</a:t>
            </a:r>
            <a:r>
              <a:rPr lang="en-US" sz="2000">
                <a:effectLst/>
                <a:latin typeface="Century Gothic" charset="0"/>
                <a:ea typeface="Times New Roman" charset="0"/>
                <a:cs typeface="American Typewriter" charset="0"/>
              </a:rPr>
              <a:t>. Please make sure that you send enough money for your child. </a:t>
            </a:r>
            <a:r>
              <a:rPr lang="en-US" sz="2000">
                <a:effectLst/>
                <a:latin typeface="Century Gothic" charset="0"/>
                <a:ea typeface="ＭＳ 明朝" charset="-128"/>
                <a:cs typeface="Calibri" charset="0"/>
              </a:rPr>
              <a:t>If a parent is writing a check for </a:t>
            </a:r>
            <a:r>
              <a:rPr lang="en-US" sz="2000" b="1">
                <a:solidFill>
                  <a:srgbClr val="FB0007"/>
                </a:solidFill>
                <a:effectLst/>
                <a:latin typeface="Century Gothic" charset="0"/>
                <a:ea typeface="ＭＳ 明朝" charset="-128"/>
                <a:cs typeface="Calibri" charset="0"/>
              </a:rPr>
              <a:t>LUNCH</a:t>
            </a:r>
            <a:r>
              <a:rPr lang="en-US" sz="2000">
                <a:effectLst/>
                <a:latin typeface="Century Gothic" charset="0"/>
                <a:ea typeface="ＭＳ 明朝" charset="-128"/>
                <a:cs typeface="Calibri" charset="0"/>
              </a:rPr>
              <a:t>, it is OK for multiple children to be on one check. Just make sure the parent has written how much $ per student. </a:t>
            </a:r>
            <a:endParaRPr lang="en-US" sz="2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endParaRPr lang="en-US" sz="2000">
              <a:effectLst/>
              <a:latin typeface="Century Gothic" charset="0"/>
              <a:ea typeface="Times New Roman" charset="0"/>
              <a:cs typeface="American Typewriter"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Times New Roman" charset="0"/>
                <a:cs typeface="American Typewriter" charset="0"/>
              </a:rPr>
              <a:t>PLEASE DO NOT COMBINE LUNCH MONEY CHECKS WITH MONEY FOR OTHER ACCOUNTS (EX. FIELD TRIP MONEY)</a:t>
            </a:r>
            <a:endParaRPr lang="en-US" sz="2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Times New Roman" charset="0"/>
                <a:cs typeface="American Typewriter" charset="0"/>
              </a:rPr>
              <a:t>We want lunch to be a pleasant experience without getting out of seats or sharing/ playing with food. Cafeteria behavior/ expectations are just like they are at a restaurant.</a:t>
            </a:r>
            <a:endParaRPr lang="en-US" sz="2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2000">
                <a:latin typeface="Century Gothic" charset="0"/>
                <a:ea typeface="Times New Roman" charset="0"/>
                <a:cs typeface="American Typewriter" charset="0"/>
              </a:rPr>
              <a:t>Your parents can visit</a:t>
            </a:r>
            <a:r>
              <a:rPr lang="en-US" sz="2000">
                <a:effectLst/>
                <a:latin typeface="Century Gothic" charset="0"/>
                <a:ea typeface="Times New Roman" charset="0"/>
                <a:cs typeface="American Typewriter" charset="0"/>
              </a:rPr>
              <a:t> during our lunch.</a:t>
            </a:r>
            <a:endParaRPr lang="en-US" sz="2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Times New Roman" charset="0"/>
                <a:cs typeface="American Typewriter" charset="0"/>
              </a:rPr>
              <a:t>Lunch Schedule:</a:t>
            </a:r>
            <a:r>
              <a:rPr lang="en-US" sz="2000">
                <a:solidFill>
                  <a:srgbClr val="000000"/>
                </a:solidFill>
                <a:latin typeface="Century Gothic" charset="0"/>
                <a:ea typeface="ＭＳ 明朝" charset="-128"/>
                <a:cs typeface="Times New Roman" charset="0"/>
              </a:rPr>
              <a:t> 		</a:t>
            </a:r>
            <a:r>
              <a:rPr lang="en-US" sz="5400">
                <a:solidFill>
                  <a:srgbClr val="000000"/>
                </a:solidFill>
                <a:latin typeface="Century Gothic" charset="0"/>
                <a:ea typeface="ＭＳ 明朝" charset="-128"/>
                <a:cs typeface="Times New Roman" charset="0"/>
              </a:rPr>
              <a:t>12:15-12:40</a:t>
            </a:r>
            <a:endParaRPr lang="en-US" sz="5400">
              <a:effectLst/>
              <a:latin typeface="Times New Roman" charset="0"/>
              <a:ea typeface="Times New Roman" charset="0"/>
              <a:cs typeface="Times New Roman" charset="0"/>
            </a:endParaRPr>
          </a:p>
        </p:txBody>
      </p:sp>
      <p:pic>
        <p:nvPicPr>
          <p:cNvPr id="4" name="Picture 3" descr="Intel HD:Users:ksappington:Desktop:Sappington :Clip Art:Thistlegirl:food:boy13.gif"/>
          <p:cNvPicPr/>
          <p:nvPr/>
        </p:nvPicPr>
        <p:blipFill>
          <a:blip r:embed="rId3">
            <a:extLst>
              <a:ext uri="{28A0092B-C50C-407E-A947-70E740481C1C}">
                <a14:useLocalDpi xmlns:a14="http://schemas.microsoft.com/office/drawing/2010/main" val="0"/>
              </a:ext>
            </a:extLst>
          </a:blip>
          <a:srcRect/>
          <a:stretch>
            <a:fillRect/>
          </a:stretch>
        </p:blipFill>
        <p:spPr bwMode="auto">
          <a:xfrm>
            <a:off x="10300607" y="136076"/>
            <a:ext cx="1594757" cy="1263650"/>
          </a:xfrm>
          <a:prstGeom prst="rect">
            <a:avLst/>
          </a:prstGeom>
          <a:noFill/>
          <a:ln>
            <a:noFill/>
          </a:ln>
        </p:spPr>
      </p:pic>
    </p:spTree>
    <p:extLst>
      <p:ext uri="{BB962C8B-B14F-4D97-AF65-F5344CB8AC3E}">
        <p14:creationId xmlns:p14="http://schemas.microsoft.com/office/powerpoint/2010/main" val="167385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Birthdays </a:t>
            </a:r>
          </a:p>
        </p:txBody>
      </p:sp>
      <p:pic>
        <p:nvPicPr>
          <p:cNvPr id="3" name="Picture 2" descr="Intel HD:Users:ksappington:Desktop:Sappington :Clip Art:Thistlegirl:Birthday:may08_cake1.gif"/>
          <p:cNvPicPr/>
          <p:nvPr/>
        </p:nvPicPr>
        <p:blipFill>
          <a:blip r:embed="rId3">
            <a:extLst>
              <a:ext uri="{28A0092B-C50C-407E-A947-70E740481C1C}">
                <a14:useLocalDpi xmlns:a14="http://schemas.microsoft.com/office/drawing/2010/main" val="0"/>
              </a:ext>
            </a:extLst>
          </a:blip>
          <a:srcRect/>
          <a:stretch>
            <a:fillRect/>
          </a:stretch>
        </p:blipFill>
        <p:spPr bwMode="auto">
          <a:xfrm>
            <a:off x="9630682" y="215822"/>
            <a:ext cx="2074636" cy="2329543"/>
          </a:xfrm>
          <a:prstGeom prst="rect">
            <a:avLst/>
          </a:prstGeom>
          <a:noFill/>
          <a:ln>
            <a:noFill/>
          </a:ln>
        </p:spPr>
      </p:pic>
      <p:sp>
        <p:nvSpPr>
          <p:cNvPr id="5" name="Rectangle 4"/>
          <p:cNvSpPr/>
          <p:nvPr/>
        </p:nvSpPr>
        <p:spPr>
          <a:xfrm>
            <a:off x="696686" y="2373087"/>
            <a:ext cx="11008632" cy="3785652"/>
          </a:xfrm>
          <a:prstGeom prst="rect">
            <a:avLst/>
          </a:prstGeom>
        </p:spPr>
        <p:txBody>
          <a:bodyPr wrap="square">
            <a:spAutoFit/>
          </a:bodyPr>
          <a:lstStyle/>
          <a:p>
            <a:pPr marL="342900" marR="0" lvl="0" indent="-342900">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Purchased cupcakes or cookies may be passed out during lunch in honor of a birthday.</a:t>
            </a:r>
            <a:endParaRPr lang="en-US" sz="4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Only store bought treats(nothing homemade)</a:t>
            </a:r>
            <a:endParaRPr lang="en-US" sz="4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Avoid peanut and tree nut ingredients</a:t>
            </a:r>
            <a:endParaRPr lang="en-US" sz="4000">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63162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Attendance </a:t>
            </a:r>
          </a:p>
        </p:txBody>
      </p:sp>
      <p:sp>
        <p:nvSpPr>
          <p:cNvPr id="3" name="Rectangle 2"/>
          <p:cNvSpPr/>
          <p:nvPr/>
        </p:nvSpPr>
        <p:spPr>
          <a:xfrm>
            <a:off x="195943" y="1430447"/>
            <a:ext cx="11996057" cy="4093428"/>
          </a:xfrm>
          <a:prstGeom prst="rect">
            <a:avLst/>
          </a:prstGeom>
        </p:spPr>
        <p:txBody>
          <a:bodyPr wrap="square">
            <a:spAutoFit/>
          </a:bodyPr>
          <a:lstStyle/>
          <a:p>
            <a:pPr marL="342900" marR="0" lvl="0" indent="-342900">
              <a:spcBef>
                <a:spcPts val="0"/>
              </a:spcBef>
              <a:spcAft>
                <a:spcPts val="0"/>
              </a:spcAft>
              <a:buFont typeface="Arial" charset="0"/>
              <a:buChar char="•"/>
              <a:tabLst>
                <a:tab pos="457200" algn="l"/>
              </a:tabLst>
            </a:pPr>
            <a:r>
              <a:rPr lang="en-US" sz="2000">
                <a:effectLst/>
                <a:latin typeface="Century Gothic" charset="0"/>
                <a:ea typeface="Times New Roman" charset="0"/>
                <a:cs typeface="American Typewriter" charset="0"/>
              </a:rPr>
              <a:t>School begins at 8:30. Anytime after 8:30 is considered a tardy. </a:t>
            </a:r>
            <a:endParaRPr lang="en-US" sz="2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Times New Roman" charset="0"/>
                <a:cs typeface="American Typewriter" charset="0"/>
              </a:rPr>
              <a:t>If you are absent from school, please send an excuse note or email in order to have an excused absence. Any missed assignments will be given to you to complete in a reasonable amount of time, with consideration to the number of days missed. </a:t>
            </a:r>
            <a:endParaRPr lang="en-US" sz="2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Times New Roman" charset="0"/>
                <a:cs typeface="American Typewriter" charset="0"/>
              </a:rPr>
              <a:t>TARDIES add up. If you are consistently tardy or leaves early from school, the time is tallied against his/her attendance. </a:t>
            </a:r>
            <a:endParaRPr lang="en-US" sz="2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ＭＳ 明朝" charset="-128"/>
                <a:cs typeface="Tahoma" charset="0"/>
              </a:rPr>
              <a:t>Only students that are at school ALL day, EVERY day (8:30-3:30) will achieve perfect attendance. Students who have tardies, check in/outs, and excused absences will NOT have perfect attendance.</a:t>
            </a:r>
            <a:endParaRPr lang="en-US" sz="2000">
              <a:effectLst/>
              <a:latin typeface="Times" charset="0"/>
              <a:ea typeface="ＭＳ 明朝" charset="-128"/>
              <a:cs typeface="Times New Roman"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ＭＳ 明朝" charset="-128"/>
                <a:cs typeface="Tahoma" charset="0"/>
              </a:rPr>
              <a:t>After your 3</a:t>
            </a:r>
            <a:r>
              <a:rPr lang="en-US" sz="2000" baseline="30000">
                <a:effectLst/>
                <a:latin typeface="Century Gothic" charset="0"/>
                <a:ea typeface="ＭＳ 明朝" charset="-128"/>
                <a:cs typeface="Tahoma" charset="0"/>
              </a:rPr>
              <a:t>rd</a:t>
            </a:r>
            <a:r>
              <a:rPr lang="en-US" sz="2000">
                <a:effectLst/>
                <a:latin typeface="Century Gothic" charset="0"/>
                <a:ea typeface="ＭＳ 明朝" charset="-128"/>
                <a:cs typeface="Tahoma" charset="0"/>
              </a:rPr>
              <a:t> tardy or absence within a 9-week period, the homeroom teacher will call the parent. </a:t>
            </a:r>
            <a:endParaRPr lang="en-US" sz="2000">
              <a:effectLst/>
              <a:latin typeface="Times" charset="0"/>
              <a:ea typeface="ＭＳ 明朝" charset="-128"/>
              <a:cs typeface="Times New Roman"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ＭＳ 明朝" charset="-128"/>
                <a:cs typeface="Tahoma" charset="0"/>
              </a:rPr>
              <a:t>After the 5</a:t>
            </a:r>
            <a:r>
              <a:rPr lang="en-US" sz="2000" baseline="30000">
                <a:effectLst/>
                <a:latin typeface="Century Gothic" charset="0"/>
                <a:ea typeface="ＭＳ 明朝" charset="-128"/>
                <a:cs typeface="Tahoma" charset="0"/>
              </a:rPr>
              <a:t>th</a:t>
            </a:r>
            <a:r>
              <a:rPr lang="en-US" sz="2000">
                <a:effectLst/>
                <a:latin typeface="Century Gothic" charset="0"/>
                <a:ea typeface="ＭＳ 明朝" charset="-128"/>
                <a:cs typeface="Tahoma" charset="0"/>
              </a:rPr>
              <a:t> tardy or absence 9-week period, your name will go to Mrs. Creed.</a:t>
            </a:r>
            <a:endParaRPr lang="en-US" sz="2000">
              <a:effectLst/>
              <a:latin typeface="Times" charset="0"/>
              <a:ea typeface="ＭＳ 明朝" charset="-128"/>
              <a:cs typeface="Times New Roman" charset="0"/>
            </a:endParaRPr>
          </a:p>
          <a:p>
            <a:pPr marL="342900" marR="0" lvl="0" indent="-342900">
              <a:spcBef>
                <a:spcPts val="0"/>
              </a:spcBef>
              <a:spcAft>
                <a:spcPts val="0"/>
              </a:spcAft>
              <a:buFont typeface="Arial" charset="0"/>
              <a:buChar char="•"/>
              <a:tabLst>
                <a:tab pos="457200" algn="l"/>
              </a:tabLst>
            </a:pPr>
            <a:r>
              <a:rPr lang="en-US" sz="2000">
                <a:effectLst/>
                <a:latin typeface="Century Gothic" charset="0"/>
                <a:ea typeface="ＭＳ 明朝" charset="-128"/>
                <a:cs typeface="Tahoma" charset="0"/>
              </a:rPr>
              <a:t>After the 10th tardy or absence 9-week period, your name will go to an administrator. </a:t>
            </a:r>
            <a:endParaRPr lang="en-US" sz="2000">
              <a:effectLst/>
              <a:latin typeface="Times" charset="0"/>
              <a:ea typeface="ＭＳ 明朝" charset="-128"/>
              <a:cs typeface="Times New Roman" charset="0"/>
            </a:endParaRPr>
          </a:p>
        </p:txBody>
      </p:sp>
    </p:spTree>
    <p:extLst>
      <p:ext uri="{BB962C8B-B14F-4D97-AF65-F5344CB8AC3E}">
        <p14:creationId xmlns:p14="http://schemas.microsoft.com/office/powerpoint/2010/main" val="206205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594" y="476352"/>
            <a:ext cx="10112777" cy="6740307"/>
          </a:xfrm>
          <a:prstGeom prst="rect">
            <a:avLst/>
          </a:prstGeom>
          <a:noFill/>
        </p:spPr>
        <p:txBody>
          <a:bodyPr wrap="square" rtlCol="0">
            <a:spAutoFit/>
          </a:bodyPr>
          <a:lstStyle/>
          <a:p>
            <a:r>
              <a:rPr lang="en-US" sz="6000" b="1">
                <a:solidFill>
                  <a:srgbClr val="7030A0"/>
                </a:solidFill>
                <a:latin typeface="Century Gothic" charset="0"/>
                <a:ea typeface="Century Gothic" charset="0"/>
                <a:cs typeface="Century Gothic" charset="0"/>
              </a:rPr>
              <a:t>Visitors must go the the office before entering the school.</a:t>
            </a:r>
          </a:p>
          <a:p>
            <a:r>
              <a:rPr lang="en-US" sz="6000" b="1">
                <a:solidFill>
                  <a:srgbClr val="7030A0"/>
                </a:solidFill>
                <a:latin typeface="Century Gothic" charset="0"/>
                <a:ea typeface="Century Gothic" charset="0"/>
                <a:cs typeface="Century Gothic" charset="0"/>
              </a:rPr>
              <a:t>The front office is located in the new middle school building</a:t>
            </a:r>
            <a:r>
              <a:rPr lang="en-US" sz="6600" b="1">
                <a:solidFill>
                  <a:srgbClr val="7030A0"/>
                </a:solidFill>
              </a:rPr>
              <a:t>.</a:t>
            </a:r>
          </a:p>
          <a:p>
            <a:endParaRPr lang="en-US" sz="66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972" y="2270309"/>
            <a:ext cx="2157855" cy="2062205"/>
          </a:xfrm>
          <a:prstGeom prst="rect">
            <a:avLst/>
          </a:prstGeom>
        </p:spPr>
      </p:pic>
    </p:spTree>
    <p:extLst>
      <p:ext uri="{BB962C8B-B14F-4D97-AF65-F5344CB8AC3E}">
        <p14:creationId xmlns:p14="http://schemas.microsoft.com/office/powerpoint/2010/main" val="1643715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Inclement Weather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140" y="3067504"/>
            <a:ext cx="5143203" cy="3137354"/>
          </a:xfrm>
          <a:prstGeom prst="rect">
            <a:avLst/>
          </a:prstGeom>
        </p:spPr>
      </p:pic>
      <p:sp>
        <p:nvSpPr>
          <p:cNvPr id="4" name="TextBox 3"/>
          <p:cNvSpPr txBox="1"/>
          <p:nvPr/>
        </p:nvSpPr>
        <p:spPr>
          <a:xfrm>
            <a:off x="566058" y="1415143"/>
            <a:ext cx="6313714" cy="4031873"/>
          </a:xfrm>
          <a:prstGeom prst="rect">
            <a:avLst/>
          </a:prstGeom>
          <a:noFill/>
        </p:spPr>
        <p:txBody>
          <a:bodyPr wrap="square" rtlCol="0">
            <a:spAutoFit/>
          </a:bodyPr>
          <a:lstStyle/>
          <a:p>
            <a:pPr lvl="0"/>
            <a:r>
              <a:rPr lang="en-US" sz="3200">
                <a:latin typeface="Century Gothic" charset="0"/>
                <a:ea typeface="Century Gothic" charset="0"/>
                <a:cs typeface="Century Gothic" charset="0"/>
              </a:rPr>
              <a:t>The inclement weather handout will assist us in how your child will go home should we get out of school early for bad weather or emergencies. Rapid call will make a phone call home letting you know that school is dismissing early. </a:t>
            </a:r>
          </a:p>
        </p:txBody>
      </p:sp>
    </p:spTree>
    <p:extLst>
      <p:ext uri="{BB962C8B-B14F-4D97-AF65-F5344CB8AC3E}">
        <p14:creationId xmlns:p14="http://schemas.microsoft.com/office/powerpoint/2010/main" val="80587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Our 4</a:t>
            </a:r>
            <a:r>
              <a:rPr lang="en-US" baseline="30000">
                <a:solidFill>
                  <a:srgbClr val="FF0000"/>
                </a:solidFill>
                <a:latin typeface="Century Gothic" charset="0"/>
                <a:ea typeface="Century Gothic" charset="0"/>
                <a:cs typeface="Century Gothic" charset="0"/>
              </a:rPr>
              <a:t>th</a:t>
            </a:r>
            <a:r>
              <a:rPr lang="en-US">
                <a:solidFill>
                  <a:srgbClr val="FF0000"/>
                </a:solidFill>
                <a:latin typeface="Century Gothic" charset="0"/>
                <a:ea typeface="Century Gothic" charset="0"/>
                <a:cs typeface="Century Gothic" charset="0"/>
              </a:rPr>
              <a:t> Grade Team </a:t>
            </a:r>
          </a:p>
        </p:txBody>
      </p:sp>
      <p:pic>
        <p:nvPicPr>
          <p:cNvPr id="4" name="Picture 3"/>
          <p:cNvPicPr>
            <a:picLocks noChangeAspect="1"/>
          </p:cNvPicPr>
          <p:nvPr/>
        </p:nvPicPr>
        <p:blipFill>
          <a:blip r:embed="rId3"/>
          <a:stretch>
            <a:fillRect/>
          </a:stretch>
        </p:blipFill>
        <p:spPr>
          <a:xfrm>
            <a:off x="3013630" y="1339445"/>
            <a:ext cx="1956352" cy="2368087"/>
          </a:xfrm>
          <a:prstGeom prst="rect">
            <a:avLst/>
          </a:prstGeom>
        </p:spPr>
      </p:pic>
      <p:pic>
        <p:nvPicPr>
          <p:cNvPr id="5" name="Picture 4"/>
          <p:cNvPicPr>
            <a:picLocks noChangeAspect="1"/>
          </p:cNvPicPr>
          <p:nvPr/>
        </p:nvPicPr>
        <p:blipFill>
          <a:blip r:embed="rId4"/>
          <a:stretch>
            <a:fillRect/>
          </a:stretch>
        </p:blipFill>
        <p:spPr>
          <a:xfrm>
            <a:off x="6980381" y="2188745"/>
            <a:ext cx="2217530" cy="25190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65" y="302378"/>
            <a:ext cx="2284898" cy="2505245"/>
          </a:xfrm>
          <a:prstGeom prst="rect">
            <a:avLst/>
          </a:prstGeom>
        </p:spPr>
      </p:pic>
      <p:sp>
        <p:nvSpPr>
          <p:cNvPr id="12" name="Rectangle 11"/>
          <p:cNvSpPr/>
          <p:nvPr/>
        </p:nvSpPr>
        <p:spPr>
          <a:xfrm>
            <a:off x="9525113" y="6351209"/>
            <a:ext cx="2066565" cy="369332"/>
          </a:xfrm>
          <a:prstGeom prst="rect">
            <a:avLst/>
          </a:prstGeom>
        </p:spPr>
        <p:txBody>
          <a:bodyPr wrap="square">
            <a:spAutoFit/>
          </a:bodyPr>
          <a:lstStyle/>
          <a:p>
            <a:pPr algn="ctr"/>
            <a:r>
              <a:rPr lang="en-US">
                <a:solidFill>
                  <a:srgbClr val="FF0000"/>
                </a:solidFill>
                <a:latin typeface="Century Gothic" charset="0"/>
                <a:ea typeface="Century Gothic" charset="0"/>
                <a:cs typeface="Century Gothic" charset="0"/>
              </a:rPr>
              <a:t>Mrs. Hamilton</a:t>
            </a:r>
            <a:endParaRPr lang="en-US"/>
          </a:p>
        </p:txBody>
      </p:sp>
      <p:sp>
        <p:nvSpPr>
          <p:cNvPr id="14" name="Rectangle 13"/>
          <p:cNvSpPr/>
          <p:nvPr/>
        </p:nvSpPr>
        <p:spPr>
          <a:xfrm>
            <a:off x="7227765" y="4899751"/>
            <a:ext cx="1722761" cy="369332"/>
          </a:xfrm>
          <a:prstGeom prst="rect">
            <a:avLst/>
          </a:prstGeom>
        </p:spPr>
        <p:txBody>
          <a:bodyPr wrap="square">
            <a:spAutoFit/>
          </a:bodyPr>
          <a:lstStyle/>
          <a:p>
            <a:r>
              <a:rPr lang="en-US">
                <a:solidFill>
                  <a:srgbClr val="FF0000"/>
                </a:solidFill>
                <a:latin typeface="Century Gothic" charset="0"/>
                <a:ea typeface="Century Gothic" charset="0"/>
                <a:cs typeface="Century Gothic" charset="0"/>
              </a:rPr>
              <a:t>Ms. McInnis</a:t>
            </a:r>
            <a:endParaRPr lang="en-US"/>
          </a:p>
        </p:txBody>
      </p:sp>
      <p:sp>
        <p:nvSpPr>
          <p:cNvPr id="15" name="Rectangle 14"/>
          <p:cNvSpPr/>
          <p:nvPr/>
        </p:nvSpPr>
        <p:spPr>
          <a:xfrm>
            <a:off x="2898854" y="4072178"/>
            <a:ext cx="2010283" cy="369332"/>
          </a:xfrm>
          <a:prstGeom prst="rect">
            <a:avLst/>
          </a:prstGeom>
        </p:spPr>
        <p:txBody>
          <a:bodyPr wrap="square">
            <a:spAutoFit/>
          </a:bodyPr>
          <a:lstStyle/>
          <a:p>
            <a:pPr algn="ctr"/>
            <a:r>
              <a:rPr lang="en-US">
                <a:solidFill>
                  <a:srgbClr val="FF0000"/>
                </a:solidFill>
                <a:latin typeface="Century Gothic" charset="0"/>
                <a:ea typeface="Century Gothic" charset="0"/>
                <a:cs typeface="Century Gothic" charset="0"/>
              </a:rPr>
              <a:t>Mrs. Dees</a:t>
            </a:r>
            <a:endParaRPr lang="en-US"/>
          </a:p>
        </p:txBody>
      </p:sp>
      <p:sp>
        <p:nvSpPr>
          <p:cNvPr id="17" name="Rectangle 16"/>
          <p:cNvSpPr/>
          <p:nvPr/>
        </p:nvSpPr>
        <p:spPr>
          <a:xfrm>
            <a:off x="523834" y="2894296"/>
            <a:ext cx="1722761" cy="369332"/>
          </a:xfrm>
          <a:prstGeom prst="rect">
            <a:avLst/>
          </a:prstGeom>
        </p:spPr>
        <p:txBody>
          <a:bodyPr wrap="square">
            <a:spAutoFit/>
          </a:bodyPr>
          <a:lstStyle/>
          <a:p>
            <a:r>
              <a:rPr lang="en-US">
                <a:solidFill>
                  <a:srgbClr val="FF0000"/>
                </a:solidFill>
                <a:latin typeface="Century Gothic" charset="0"/>
                <a:ea typeface="Century Gothic" charset="0"/>
                <a:cs typeface="Century Gothic" charset="0"/>
              </a:rPr>
              <a:t>Mrs. Hughes </a:t>
            </a:r>
            <a:endParaRPr lang="en-US"/>
          </a:p>
        </p:txBody>
      </p:sp>
      <p:sp>
        <p:nvSpPr>
          <p:cNvPr id="18" name="Rectangle 17"/>
          <p:cNvSpPr/>
          <p:nvPr/>
        </p:nvSpPr>
        <p:spPr>
          <a:xfrm>
            <a:off x="457896" y="6276167"/>
            <a:ext cx="1722761" cy="369332"/>
          </a:xfrm>
          <a:prstGeom prst="rect">
            <a:avLst/>
          </a:prstGeom>
        </p:spPr>
        <p:txBody>
          <a:bodyPr wrap="square">
            <a:spAutoFit/>
          </a:bodyPr>
          <a:lstStyle/>
          <a:p>
            <a:pPr algn="ctr"/>
            <a:r>
              <a:rPr lang="en-US">
                <a:solidFill>
                  <a:srgbClr val="FF0000"/>
                </a:solidFill>
                <a:latin typeface="Century Gothic" charset="0"/>
                <a:ea typeface="Century Gothic" charset="0"/>
                <a:cs typeface="Century Gothic" charset="0"/>
              </a:rPr>
              <a:t>Mrs. York</a:t>
            </a:r>
            <a:endParaRPr lang="en-US"/>
          </a:p>
        </p:txBody>
      </p:sp>
      <p:sp>
        <p:nvSpPr>
          <p:cNvPr id="19" name="Rectangle 18"/>
          <p:cNvSpPr/>
          <p:nvPr/>
        </p:nvSpPr>
        <p:spPr>
          <a:xfrm>
            <a:off x="9868917" y="3078962"/>
            <a:ext cx="1722761" cy="646331"/>
          </a:xfrm>
          <a:prstGeom prst="rect">
            <a:avLst/>
          </a:prstGeom>
        </p:spPr>
        <p:txBody>
          <a:bodyPr wrap="square">
            <a:spAutoFit/>
          </a:bodyPr>
          <a:lstStyle/>
          <a:p>
            <a:pPr algn="ctr"/>
            <a:r>
              <a:rPr lang="en-US">
                <a:solidFill>
                  <a:srgbClr val="FF0000"/>
                </a:solidFill>
                <a:latin typeface="Century Gothic" charset="0"/>
                <a:ea typeface="Century Gothic" charset="0"/>
                <a:cs typeface="Century Gothic" charset="0"/>
              </a:rPr>
              <a:t>Mrs. Callaway</a:t>
            </a:r>
            <a:endParaRPr lang="en-US"/>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362" y="3605532"/>
            <a:ext cx="2067169" cy="2583962"/>
          </a:xfrm>
          <a:prstGeom prst="rect">
            <a:avLst/>
          </a:prstGeom>
        </p:spPr>
      </p:pic>
      <p:pic>
        <p:nvPicPr>
          <p:cNvPr id="16" name="Picture 15">
            <a:extLst>
              <a:ext uri="{FF2B5EF4-FFF2-40B4-BE49-F238E27FC236}">
                <a16:creationId xmlns:a16="http://schemas.microsoft.com/office/drawing/2014/main" id="{19F2D749-5A18-3F4E-B7F6-18DA8CD0C00C}"/>
              </a:ext>
            </a:extLst>
          </p:cNvPr>
          <p:cNvPicPr>
            <a:picLocks noChangeAspect="1"/>
          </p:cNvPicPr>
          <p:nvPr/>
        </p:nvPicPr>
        <p:blipFill>
          <a:blip r:embed="rId7"/>
          <a:stretch>
            <a:fillRect/>
          </a:stretch>
        </p:blipFill>
        <p:spPr>
          <a:xfrm>
            <a:off x="9671780" y="118665"/>
            <a:ext cx="2117033" cy="2922776"/>
          </a:xfrm>
          <a:prstGeom prst="rect">
            <a:avLst/>
          </a:prstGeom>
        </p:spPr>
      </p:pic>
      <p:pic>
        <p:nvPicPr>
          <p:cNvPr id="21" name="Picture 20">
            <a:extLst>
              <a:ext uri="{FF2B5EF4-FFF2-40B4-BE49-F238E27FC236}">
                <a16:creationId xmlns:a16="http://schemas.microsoft.com/office/drawing/2014/main" id="{02F7E10F-0CDB-4A49-8778-A928EDBC650A}"/>
              </a:ext>
            </a:extLst>
          </p:cNvPr>
          <p:cNvPicPr>
            <a:picLocks noChangeAspect="1"/>
          </p:cNvPicPr>
          <p:nvPr/>
        </p:nvPicPr>
        <p:blipFill>
          <a:blip r:embed="rId8"/>
          <a:stretch>
            <a:fillRect/>
          </a:stretch>
        </p:blipFill>
        <p:spPr>
          <a:xfrm>
            <a:off x="9791675" y="3768436"/>
            <a:ext cx="2072291" cy="2528754"/>
          </a:xfrm>
          <a:prstGeom prst="rect">
            <a:avLst/>
          </a:prstGeom>
        </p:spPr>
      </p:pic>
    </p:spTree>
    <p:extLst>
      <p:ext uri="{BB962C8B-B14F-4D97-AF65-F5344CB8AC3E}">
        <p14:creationId xmlns:p14="http://schemas.microsoft.com/office/powerpoint/2010/main" val="129505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Medicine </a:t>
            </a:r>
          </a:p>
        </p:txBody>
      </p:sp>
      <p:sp>
        <p:nvSpPr>
          <p:cNvPr id="3" name="TextBox 2"/>
          <p:cNvSpPr txBox="1"/>
          <p:nvPr/>
        </p:nvSpPr>
        <p:spPr>
          <a:xfrm>
            <a:off x="522514" y="1828799"/>
            <a:ext cx="11125200" cy="4216539"/>
          </a:xfrm>
          <a:prstGeom prst="rect">
            <a:avLst/>
          </a:prstGeom>
          <a:noFill/>
        </p:spPr>
        <p:txBody>
          <a:bodyPr wrap="square" rtlCol="0">
            <a:spAutoFit/>
          </a:bodyPr>
          <a:lstStyle/>
          <a:p>
            <a:pPr algn="ctr"/>
            <a:r>
              <a:rPr lang="en-US" sz="2500">
                <a:latin typeface="Century Gothic" charset="0"/>
                <a:ea typeface="Century Gothic" charset="0"/>
                <a:cs typeface="Century Gothic" charset="0"/>
              </a:rPr>
              <a:t>We have a medication policy and students are not allowed to carry any type of medicine to school. We do not administer over the counter meds; however, the parent can bring OTC meds to the clinic and administer them as needed.  According to state law TCA 49-5-415, all student’s carrying an inhaler or keeping one in the clinic must have an Asthma Action Plan signed by a physician and a parent signed medication authorization form on file.  All students needing an Epi pen must have a Severe Allergy Plan signed by a physician and a parent signed medication authorization form on file. These forms along with directions are available from the school clinic.</a:t>
            </a:r>
          </a:p>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571" y="0"/>
            <a:ext cx="1828799" cy="1828799"/>
          </a:xfrm>
          <a:prstGeom prst="rect">
            <a:avLst/>
          </a:prstGeom>
        </p:spPr>
      </p:pic>
    </p:spTree>
    <p:extLst>
      <p:ext uri="{BB962C8B-B14F-4D97-AF65-F5344CB8AC3E}">
        <p14:creationId xmlns:p14="http://schemas.microsoft.com/office/powerpoint/2010/main" val="63572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Interims </a:t>
            </a:r>
          </a:p>
        </p:txBody>
      </p:sp>
      <p:sp>
        <p:nvSpPr>
          <p:cNvPr id="3" name="TextBox 2"/>
          <p:cNvSpPr txBox="1"/>
          <p:nvPr/>
        </p:nvSpPr>
        <p:spPr>
          <a:xfrm>
            <a:off x="1621971" y="1237186"/>
            <a:ext cx="10014857" cy="4062651"/>
          </a:xfrm>
          <a:prstGeom prst="rect">
            <a:avLst/>
          </a:prstGeom>
          <a:noFill/>
        </p:spPr>
        <p:txBody>
          <a:bodyPr wrap="square" rtlCol="0">
            <a:spAutoFit/>
          </a:bodyPr>
          <a:lstStyle/>
          <a:p>
            <a:pPr lvl="0" algn="ctr"/>
            <a:r>
              <a:rPr lang="en-US" sz="4000">
                <a:latin typeface="Century Gothic" charset="0"/>
                <a:ea typeface="Century Gothic" charset="0"/>
                <a:cs typeface="Century Gothic" charset="0"/>
              </a:rPr>
              <a:t>Interims will be sent home in your child’s Tuesday folder between the 4</a:t>
            </a:r>
            <a:r>
              <a:rPr lang="en-US" sz="4000" baseline="30000">
                <a:latin typeface="Century Gothic" charset="0"/>
                <a:ea typeface="Century Gothic" charset="0"/>
                <a:cs typeface="Century Gothic" charset="0"/>
              </a:rPr>
              <a:t>th</a:t>
            </a:r>
            <a:r>
              <a:rPr lang="en-US" sz="4000">
                <a:latin typeface="Century Gothic" charset="0"/>
                <a:ea typeface="Century Gothic" charset="0"/>
                <a:cs typeface="Century Gothic" charset="0"/>
              </a:rPr>
              <a:t> and 5</a:t>
            </a:r>
            <a:r>
              <a:rPr lang="en-US" sz="4000" baseline="30000">
                <a:latin typeface="Century Gothic" charset="0"/>
                <a:ea typeface="Century Gothic" charset="0"/>
                <a:cs typeface="Century Gothic" charset="0"/>
              </a:rPr>
              <a:t>th</a:t>
            </a:r>
            <a:r>
              <a:rPr lang="en-US" sz="4000">
                <a:latin typeface="Century Gothic" charset="0"/>
                <a:ea typeface="Century Gothic" charset="0"/>
                <a:cs typeface="Century Gothic" charset="0"/>
              </a:rPr>
              <a:t> week of the 9-week grading period. This will give you an update on your  progress. Please sign and return the interim on the next school day. </a:t>
            </a:r>
          </a:p>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05000" cy="3873500"/>
          </a:xfrm>
          <a:prstGeom prst="rect">
            <a:avLst/>
          </a:prstGeom>
        </p:spPr>
      </p:pic>
    </p:spTree>
    <p:extLst>
      <p:ext uri="{BB962C8B-B14F-4D97-AF65-F5344CB8AC3E}">
        <p14:creationId xmlns:p14="http://schemas.microsoft.com/office/powerpoint/2010/main" val="1252471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Dress Code  </a:t>
            </a:r>
          </a:p>
        </p:txBody>
      </p:sp>
      <p:sp>
        <p:nvSpPr>
          <p:cNvPr id="3" name="Rectangle 2"/>
          <p:cNvSpPr/>
          <p:nvPr/>
        </p:nvSpPr>
        <p:spPr>
          <a:xfrm>
            <a:off x="261256" y="1077087"/>
            <a:ext cx="11865429" cy="5509200"/>
          </a:xfrm>
          <a:prstGeom prst="rect">
            <a:avLst/>
          </a:prstGeom>
        </p:spPr>
        <p:txBody>
          <a:bodyPr wrap="square">
            <a:spAutoFit/>
          </a:bodyPr>
          <a:lstStyle/>
          <a:p>
            <a:r>
              <a:rPr lang="en-US" sz="1600">
                <a:effectLst/>
                <a:latin typeface="Century Gothic" charset="0"/>
                <a:ea typeface="Times New Roman" charset="0"/>
              </a:rPr>
              <a:t>Germantown Municipal School District Dress Code Apparel or appearance that tends to draw attention to an individual rather than to a learning situation must be avoided. In matters of opinion, the judgment of the principal/designee shall prevail. To help create the best learning environment for students, the following standards for student dress must be observed in all Germantown Municipal Schools: </a:t>
            </a:r>
            <a:endParaRPr lang="en-US" sz="1600">
              <a:effectLst/>
              <a:latin typeface="Times New Roman" charset="0"/>
              <a:ea typeface="Times New Roman" charset="0"/>
            </a:endParaRPr>
          </a:p>
          <a:p>
            <a:r>
              <a:rPr lang="en-US" sz="1600">
                <a:effectLst/>
                <a:latin typeface="Century Gothic" charset="0"/>
                <a:ea typeface="Times New Roman" charset="0"/>
              </a:rPr>
              <a:t>1. Pants must be worn at the waist, must be appropriately sized, and at a safe length. </a:t>
            </a:r>
            <a:endParaRPr lang="en-US" sz="1600">
              <a:effectLst/>
              <a:latin typeface="Times New Roman" charset="0"/>
              <a:ea typeface="Times New Roman" charset="0"/>
            </a:endParaRPr>
          </a:p>
          <a:p>
            <a:r>
              <a:rPr lang="en-US" sz="1600">
                <a:effectLst/>
                <a:latin typeface="Century Gothic" charset="0"/>
                <a:ea typeface="Times New Roman" charset="0"/>
              </a:rPr>
              <a:t>2. Shirts, blouses, and dresses must completely cover the abdomen, back, shoulders and must have sleeves. Shirts or tops must cover the waistband of pants, shorts, or skirts with no midriff visible. Low-cut blouses, shirts or tops, extremely tight tops, tube tops, or any top that exposes cleavage are prohibited. Shirts, blouses, and tops must be no longer than wrist-length. </a:t>
            </a:r>
            <a:endParaRPr lang="en-US" sz="1600">
              <a:effectLst/>
              <a:latin typeface="Times New Roman" charset="0"/>
              <a:ea typeface="Times New Roman" charset="0"/>
            </a:endParaRPr>
          </a:p>
          <a:p>
            <a:r>
              <a:rPr lang="en-US" sz="1600">
                <a:effectLst/>
                <a:latin typeface="Century Gothic" charset="0"/>
                <a:ea typeface="Times New Roman" charset="0"/>
              </a:rPr>
              <a:t>3. Head apparel (such as hoods, hats, etc.), except for religious or medical reasons, must not be worn inside the school building. </a:t>
            </a:r>
            <a:endParaRPr lang="en-US" sz="1600">
              <a:effectLst/>
              <a:latin typeface="Times New Roman" charset="0"/>
              <a:ea typeface="Times New Roman" charset="0"/>
            </a:endParaRPr>
          </a:p>
          <a:p>
            <a:r>
              <a:rPr lang="en-US" sz="1600">
                <a:effectLst/>
                <a:latin typeface="Century Gothic" charset="0"/>
                <a:ea typeface="Times New Roman" charset="0"/>
              </a:rPr>
              <a:t>4. Footwear is required and must be safe and appropriate for indoor or outdoor physical activity. </a:t>
            </a:r>
            <a:endParaRPr lang="en-US" sz="1600">
              <a:effectLst/>
              <a:latin typeface="Times New Roman" charset="0"/>
              <a:ea typeface="Times New Roman" charset="0"/>
            </a:endParaRPr>
          </a:p>
          <a:p>
            <a:r>
              <a:rPr lang="en-US" sz="1600">
                <a:effectLst/>
                <a:latin typeface="Century Gothic" charset="0"/>
                <a:ea typeface="Times New Roman" charset="0"/>
              </a:rPr>
              <a:t>5. Clothing and accessories such as backpacks, patches, jewelry, and notebooks must not display (1) racial or ethnic slurs/symbols, (2) gang affiliations, (3) vulgar, subversive, or sexually suggestive images; nor should they promote products which students may not legally buy, such as alcohol, tobacco, and illegal drugs. </a:t>
            </a:r>
            <a:endParaRPr lang="en-US" sz="1600">
              <a:effectLst/>
              <a:latin typeface="Times New Roman" charset="0"/>
              <a:ea typeface="Times New Roman" charset="0"/>
            </a:endParaRPr>
          </a:p>
          <a:p>
            <a:r>
              <a:rPr lang="en-US" sz="1600">
                <a:effectLst/>
                <a:latin typeface="Century Gothic" charset="0"/>
                <a:ea typeface="Times New Roman" charset="0"/>
              </a:rPr>
              <a:t>6. For students in Grades 3-12, “short shorts”, mini-skirts, and skin-tight outer material, such as spandex, are inappropriate attire. No shorts or skirts shorter than 4 inches above the knee are allowed.</a:t>
            </a:r>
            <a:endParaRPr lang="en-US" sz="1600">
              <a:effectLst/>
              <a:latin typeface="Times New Roman" charset="0"/>
              <a:ea typeface="Times New Roman" charset="0"/>
            </a:endParaRPr>
          </a:p>
          <a:p>
            <a:r>
              <a:rPr lang="en-US" sz="1600">
                <a:effectLst/>
                <a:latin typeface="Century Gothic" charset="0"/>
                <a:ea typeface="Times New Roman" charset="0"/>
              </a:rPr>
              <a:t> 7. Waist length sweaters, sweatshirts, and lightweight jackets (appropriately sized) can be worn inside school for warmth. </a:t>
            </a:r>
            <a:endParaRPr lang="en-US" sz="1600">
              <a:effectLst/>
              <a:latin typeface="Times New Roman" charset="0"/>
              <a:ea typeface="Times New Roman" charset="0"/>
            </a:endParaRPr>
          </a:p>
          <a:p>
            <a:r>
              <a:rPr lang="en-US" sz="1600">
                <a:effectLst/>
                <a:latin typeface="Century Gothic" charset="0"/>
                <a:ea typeface="Times New Roman" charset="0"/>
              </a:rPr>
              <a:t>8. Prohibited items include (1) large, long, and/or heavy chains, (2) studded or chained accessories, (3) sunglasses, except for health purposes, (4) sleepwear, pajamas, blankets (5) skin-tight outer materials such as spandex or leggings; and (6) facial jewelry (including tongue piercing).</a:t>
            </a:r>
            <a:endParaRPr lang="en-US" sz="1600">
              <a:effectLst/>
              <a:latin typeface="Times New Roman" charset="0"/>
              <a:ea typeface="Times New Roma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144" y="109688"/>
            <a:ext cx="636732" cy="1436914"/>
          </a:xfrm>
          <a:prstGeom prst="rect">
            <a:avLst/>
          </a:prstGeom>
        </p:spPr>
      </p:pic>
    </p:spTree>
    <p:extLst>
      <p:ext uri="{BB962C8B-B14F-4D97-AF65-F5344CB8AC3E}">
        <p14:creationId xmlns:p14="http://schemas.microsoft.com/office/powerpoint/2010/main" val="185623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Cell Phones  </a:t>
            </a:r>
          </a:p>
        </p:txBody>
      </p:sp>
      <p:sp>
        <p:nvSpPr>
          <p:cNvPr id="3" name="Rectangle 2"/>
          <p:cNvSpPr/>
          <p:nvPr/>
        </p:nvSpPr>
        <p:spPr>
          <a:xfrm>
            <a:off x="195943" y="1563758"/>
            <a:ext cx="11625943" cy="4401205"/>
          </a:xfrm>
          <a:prstGeom prst="rect">
            <a:avLst/>
          </a:prstGeom>
        </p:spPr>
        <p:txBody>
          <a:bodyPr wrap="square">
            <a:spAutoFit/>
          </a:bodyPr>
          <a:lstStyle/>
          <a:p>
            <a:pPr>
              <a:buChar char="•"/>
            </a:pPr>
            <a:r>
              <a:rPr lang="en-US" sz="3500" u="none" baseline="0">
                <a:solidFill>
                  <a:srgbClr val="000000"/>
                </a:solidFill>
                <a:latin typeface="Century Gothic" charset="0"/>
                <a:ea typeface="Century Gothic" charset="0"/>
                <a:cs typeface="Century Gothic" charset="0"/>
              </a:rPr>
              <a:t>Possession of any type of phone, personal communication, or electronic communication device at any time during the regular day is prohibited!</a:t>
            </a:r>
          </a:p>
          <a:p>
            <a:pPr>
              <a:buChar char="•"/>
            </a:pPr>
            <a:r>
              <a:rPr lang="en-US" sz="3500" u="none" baseline="0">
                <a:solidFill>
                  <a:srgbClr val="000000"/>
                </a:solidFill>
                <a:latin typeface="Century Gothic" charset="0"/>
                <a:ea typeface="Century Gothic" charset="0"/>
                <a:cs typeface="Century Gothic" charset="0"/>
              </a:rPr>
              <a:t>Above devices should be turned off and kept</a:t>
            </a:r>
            <a:r>
              <a:rPr lang="en-US" sz="3500" u="none">
                <a:solidFill>
                  <a:srgbClr val="000000"/>
                </a:solidFill>
                <a:latin typeface="Century Gothic" charset="0"/>
                <a:ea typeface="Century Gothic" charset="0"/>
                <a:cs typeface="Century Gothic" charset="0"/>
              </a:rPr>
              <a:t> in backpacks.</a:t>
            </a:r>
            <a:r>
              <a:rPr lang="en-US" sz="3500" u="none" baseline="0">
                <a:solidFill>
                  <a:srgbClr val="000000"/>
                </a:solidFill>
                <a:latin typeface="Century Gothic" charset="0"/>
                <a:ea typeface="Century Gothic" charset="0"/>
                <a:cs typeface="Century Gothic" charset="0"/>
              </a:rPr>
              <a:t> </a:t>
            </a:r>
          </a:p>
          <a:p>
            <a:pPr>
              <a:buChar char="•"/>
            </a:pPr>
            <a:r>
              <a:rPr lang="en-US" sz="3500" u="none" baseline="0">
                <a:solidFill>
                  <a:srgbClr val="000000"/>
                </a:solidFill>
                <a:latin typeface="Century Gothic" charset="0"/>
                <a:ea typeface="Century Gothic" charset="0"/>
                <a:cs typeface="Century Gothic" charset="0"/>
              </a:rPr>
              <a:t>If we see them, we take them and you</a:t>
            </a:r>
            <a:r>
              <a:rPr lang="en-US" sz="3500" u="none">
                <a:solidFill>
                  <a:srgbClr val="000000"/>
                </a:solidFill>
                <a:latin typeface="Century Gothic" charset="0"/>
                <a:ea typeface="Century Gothic" charset="0"/>
                <a:cs typeface="Century Gothic" charset="0"/>
              </a:rPr>
              <a:t> (the parent)</a:t>
            </a:r>
            <a:r>
              <a:rPr lang="en-US" sz="3500" u="none" baseline="0">
                <a:solidFill>
                  <a:srgbClr val="000000"/>
                </a:solidFill>
                <a:latin typeface="Century Gothic" charset="0"/>
                <a:ea typeface="Century Gothic" charset="0"/>
                <a:cs typeface="Century Gothic" charset="0"/>
              </a:rPr>
              <a:t> will need to pick them up from the office.</a:t>
            </a:r>
            <a:endParaRPr lang="en-US" sz="3500">
              <a:latin typeface="Century Gothic" charset="0"/>
              <a:ea typeface="Century Gothic" charset="0"/>
              <a:cs typeface="Century Gothic"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8784" y="419105"/>
            <a:ext cx="1803216" cy="3474196"/>
          </a:xfrm>
          <a:prstGeom prst="rect">
            <a:avLst/>
          </a:prstGeom>
        </p:spPr>
      </p:pic>
    </p:spTree>
    <p:extLst>
      <p:ext uri="{BB962C8B-B14F-4D97-AF65-F5344CB8AC3E}">
        <p14:creationId xmlns:p14="http://schemas.microsoft.com/office/powerpoint/2010/main" val="50121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Skyward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72" y="306462"/>
            <a:ext cx="1795816" cy="2046514"/>
          </a:xfrm>
          <a:prstGeom prst="rect">
            <a:avLst/>
          </a:prstGeom>
        </p:spPr>
      </p:pic>
      <p:sp>
        <p:nvSpPr>
          <p:cNvPr id="4" name="TextBox 3"/>
          <p:cNvSpPr txBox="1"/>
          <p:nvPr/>
        </p:nvSpPr>
        <p:spPr>
          <a:xfrm>
            <a:off x="3490404" y="1888110"/>
            <a:ext cx="7164525" cy="646331"/>
          </a:xfrm>
          <a:prstGeom prst="rect">
            <a:avLst/>
          </a:prstGeom>
          <a:noFill/>
        </p:spPr>
        <p:txBody>
          <a:bodyPr wrap="none" rtlCol="0">
            <a:spAutoFit/>
          </a:bodyPr>
          <a:lstStyle/>
          <a:p>
            <a:r>
              <a:rPr lang="en-US"/>
              <a:t>You should have a username and password to log into Skyward to see your</a:t>
            </a:r>
          </a:p>
          <a:p>
            <a:r>
              <a:rPr lang="en-US"/>
              <a:t>child’s grades.</a:t>
            </a:r>
          </a:p>
        </p:txBody>
      </p:sp>
    </p:spTree>
    <p:extLst>
      <p:ext uri="{BB962C8B-B14F-4D97-AF65-F5344CB8AC3E}">
        <p14:creationId xmlns:p14="http://schemas.microsoft.com/office/powerpoint/2010/main" val="145149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Honor Roll  </a:t>
            </a:r>
          </a:p>
        </p:txBody>
      </p:sp>
      <p:sp>
        <p:nvSpPr>
          <p:cNvPr id="3" name="Rectangle 2"/>
          <p:cNvSpPr/>
          <p:nvPr/>
        </p:nvSpPr>
        <p:spPr>
          <a:xfrm>
            <a:off x="370116" y="1064606"/>
            <a:ext cx="10885714" cy="5632311"/>
          </a:xfrm>
          <a:prstGeom prst="rect">
            <a:avLst/>
          </a:prstGeom>
        </p:spPr>
        <p:txBody>
          <a:bodyPr wrap="square">
            <a:spAutoFit/>
          </a:bodyPr>
          <a:lstStyle/>
          <a:p>
            <a:pPr algn="ctr"/>
            <a:endParaRPr lang="en-US" sz="3000">
              <a:effectLst/>
              <a:latin typeface="Times New Roman" charset="0"/>
              <a:ea typeface="Times New Roman" charset="0"/>
            </a:endParaRPr>
          </a:p>
          <a:p>
            <a:r>
              <a:rPr lang="en-US" sz="3000">
                <a:solidFill>
                  <a:srgbClr val="8F0083"/>
                </a:solidFill>
                <a:effectLst/>
                <a:latin typeface="Century Gothic" charset="0"/>
                <a:ea typeface="ＭＳ 明朝" charset="-128"/>
                <a:cs typeface="Calibri" charset="0"/>
              </a:rPr>
              <a:t>Principal's Honor Roll:</a:t>
            </a:r>
            <a:r>
              <a:rPr lang="en-US" sz="3000">
                <a:effectLst/>
                <a:latin typeface="Century Gothic" charset="0"/>
                <a:ea typeface="ＭＳ 明朝" charset="-128"/>
                <a:cs typeface="Calibri" charset="0"/>
              </a:rPr>
              <a:t>  All A’s and All E’s,</a:t>
            </a:r>
          </a:p>
          <a:p>
            <a:r>
              <a:rPr lang="en-US" sz="3000">
                <a:effectLst/>
                <a:latin typeface="Century Gothic" charset="0"/>
                <a:ea typeface="ＭＳ 明朝" charset="-128"/>
                <a:cs typeface="Calibri" charset="0"/>
              </a:rPr>
              <a:t> including MAPs conduct </a:t>
            </a:r>
          </a:p>
          <a:p>
            <a:endParaRPr lang="en-US" sz="3000">
              <a:effectLst/>
              <a:latin typeface="Times New Roman" charset="0"/>
              <a:ea typeface="Times New Roman" charset="0"/>
            </a:endParaRPr>
          </a:p>
          <a:p>
            <a:r>
              <a:rPr lang="en-US" sz="3000">
                <a:solidFill>
                  <a:srgbClr val="8F0083"/>
                </a:solidFill>
                <a:effectLst/>
                <a:latin typeface="Century Gothic" charset="0"/>
                <a:ea typeface="ＭＳ 明朝" charset="-128"/>
                <a:cs typeface="Calibri" charset="0"/>
              </a:rPr>
              <a:t>Academic Honor Roll:</a:t>
            </a:r>
            <a:r>
              <a:rPr lang="en-US" sz="3000">
                <a:effectLst/>
                <a:latin typeface="Century Gothic" charset="0"/>
                <a:ea typeface="ＭＳ 明朝" charset="-128"/>
                <a:cs typeface="Calibri" charset="0"/>
              </a:rPr>
              <a:t>  Equal or better A’s and </a:t>
            </a:r>
          </a:p>
          <a:p>
            <a:r>
              <a:rPr lang="en-US" sz="3000">
                <a:effectLst/>
                <a:latin typeface="Century Gothic" charset="0"/>
                <a:ea typeface="ＭＳ 明朝" charset="-128"/>
                <a:cs typeface="Calibri" charset="0"/>
              </a:rPr>
              <a:t>B’s (with no N’s, or U’s in conduct), including MAPs conduct</a:t>
            </a:r>
          </a:p>
          <a:p>
            <a:endParaRPr lang="en-US" sz="3000">
              <a:effectLst/>
              <a:latin typeface="Times New Roman" charset="0"/>
              <a:ea typeface="Times New Roman" charset="0"/>
            </a:endParaRPr>
          </a:p>
          <a:p>
            <a:r>
              <a:rPr lang="en-US" sz="3000">
                <a:solidFill>
                  <a:srgbClr val="8F0083"/>
                </a:solidFill>
                <a:effectLst/>
                <a:latin typeface="Century Gothic" charset="0"/>
                <a:ea typeface="ＭＳ 明朝" charset="-128"/>
                <a:cs typeface="Calibri" charset="0"/>
              </a:rPr>
              <a:t>Citizenship:</a:t>
            </a:r>
            <a:r>
              <a:rPr lang="en-US" sz="3000">
                <a:effectLst/>
                <a:latin typeface="Century Gothic" charset="0"/>
                <a:ea typeface="ＭＳ 明朝" charset="-128"/>
                <a:cs typeface="Calibri" charset="0"/>
              </a:rPr>
              <a:t>  All E’s in conduct, including MAPs conduct</a:t>
            </a:r>
          </a:p>
          <a:p>
            <a:endParaRPr lang="en-US" sz="3000">
              <a:effectLst/>
              <a:latin typeface="Times New Roman" charset="0"/>
              <a:ea typeface="Times New Roman" charset="0"/>
            </a:endParaRPr>
          </a:p>
          <a:p>
            <a:r>
              <a:rPr lang="en-US" sz="3000">
                <a:solidFill>
                  <a:srgbClr val="8F0083"/>
                </a:solidFill>
                <a:effectLst/>
                <a:latin typeface="Century Gothic" charset="0"/>
                <a:ea typeface="ＭＳ 明朝" charset="-128"/>
                <a:cs typeface="Calibri" charset="0"/>
              </a:rPr>
              <a:t>Perfect Attendance:</a:t>
            </a:r>
            <a:r>
              <a:rPr lang="en-US" sz="3000">
                <a:effectLst/>
                <a:latin typeface="Century Gothic" charset="0"/>
                <a:ea typeface="ＭＳ 明朝" charset="-128"/>
                <a:cs typeface="Calibri" charset="0"/>
              </a:rPr>
              <a:t>  Present every day, with no late check-ins or early check-outs</a:t>
            </a:r>
            <a:endParaRPr lang="en-US" sz="3000">
              <a:effectLst/>
              <a:latin typeface="Times New Roman" charset="0"/>
              <a:ea typeface="Times New Roma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8777" y="0"/>
            <a:ext cx="2390707" cy="3461657"/>
          </a:xfrm>
          <a:prstGeom prst="rect">
            <a:avLst/>
          </a:prstGeom>
        </p:spPr>
      </p:pic>
    </p:spTree>
    <p:extLst>
      <p:ext uri="{BB962C8B-B14F-4D97-AF65-F5344CB8AC3E}">
        <p14:creationId xmlns:p14="http://schemas.microsoft.com/office/powerpoint/2010/main" val="1704843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Fun Friday  </a:t>
            </a:r>
          </a:p>
        </p:txBody>
      </p:sp>
      <p:sp>
        <p:nvSpPr>
          <p:cNvPr id="3" name="Rectangle 2"/>
          <p:cNvSpPr/>
          <p:nvPr/>
        </p:nvSpPr>
        <p:spPr>
          <a:xfrm>
            <a:off x="653142" y="1831981"/>
            <a:ext cx="9122229" cy="3785652"/>
          </a:xfrm>
          <a:prstGeom prst="rect">
            <a:avLst/>
          </a:prstGeom>
        </p:spPr>
        <p:txBody>
          <a:bodyPr wrap="square">
            <a:spAutoFit/>
          </a:bodyPr>
          <a:lstStyle/>
          <a:p>
            <a:r>
              <a:rPr lang="en-US" sz="4000">
                <a:effectLst/>
                <a:latin typeface="Century Gothic" charset="0"/>
                <a:ea typeface="Century Gothic" charset="0"/>
                <a:cs typeface="Century Gothic" charset="0"/>
              </a:rPr>
              <a:t>We will have Fun Friday the first Friday after report cards go home. </a:t>
            </a:r>
          </a:p>
          <a:p>
            <a:r>
              <a:rPr lang="en-US" sz="4000">
                <a:effectLst/>
                <a:latin typeface="Century Gothic" charset="0"/>
                <a:ea typeface="Century Gothic" charset="0"/>
                <a:cs typeface="Century Gothic" charset="0"/>
              </a:rPr>
              <a:t>Your child must earn all A’s and/or </a:t>
            </a:r>
          </a:p>
          <a:p>
            <a:r>
              <a:rPr lang="en-US" sz="4000">
                <a:effectLst/>
                <a:latin typeface="Century Gothic" charset="0"/>
                <a:ea typeface="Century Gothic" charset="0"/>
                <a:cs typeface="Century Gothic" charset="0"/>
              </a:rPr>
              <a:t>B’s, E’s, G’s and S’s to attend. Students not attending Fun Friday will be in a supervised study hall.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694" y="201390"/>
            <a:ext cx="2543334" cy="2694210"/>
          </a:xfrm>
          <a:prstGeom prst="rect">
            <a:avLst/>
          </a:prstGeom>
        </p:spPr>
      </p:pic>
    </p:spTree>
    <p:extLst>
      <p:ext uri="{BB962C8B-B14F-4D97-AF65-F5344CB8AC3E}">
        <p14:creationId xmlns:p14="http://schemas.microsoft.com/office/powerpoint/2010/main" val="1026442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7" y="2090172"/>
            <a:ext cx="9710056" cy="3600986"/>
          </a:xfrm>
          <a:prstGeom prst="rect">
            <a:avLst/>
          </a:prstGeom>
        </p:spPr>
        <p:txBody>
          <a:bodyPr wrap="square">
            <a:spAutoFit/>
          </a:bodyPr>
          <a:lstStyle/>
          <a:p>
            <a:pPr algn="ctr"/>
            <a:endParaRPr lang="en-US" dirty="0">
              <a:latin typeface="Times New Roman" charset="0"/>
              <a:ea typeface="Times New Roman" charset="0"/>
            </a:endParaRPr>
          </a:p>
          <a:p>
            <a:r>
              <a:rPr lang="en-US" sz="3000" dirty="0">
                <a:latin typeface="Century Gothic" charset="0"/>
                <a:ea typeface="Century Gothic" charset="0"/>
                <a:cs typeface="Century Gothic" charset="0"/>
              </a:rPr>
              <a:t> </a:t>
            </a:r>
          </a:p>
          <a:p>
            <a:pPr marL="342900" marR="0" lvl="0" indent="-342900">
              <a:spcBef>
                <a:spcPts val="0"/>
              </a:spcBef>
              <a:spcAft>
                <a:spcPts val="0"/>
              </a:spcAft>
              <a:buFont typeface="Arial" charset="0"/>
              <a:buChar char="•"/>
              <a:tabLst>
                <a:tab pos="457200" algn="l"/>
              </a:tabLst>
            </a:pPr>
            <a:r>
              <a:rPr lang="en-US" sz="3000" dirty="0">
                <a:latin typeface="Century Gothic" charset="0"/>
                <a:ea typeface="Century Gothic" charset="0"/>
                <a:cs typeface="Century Gothic" charset="0"/>
              </a:rPr>
              <a:t>School tutoring- Tuesday/Thursday 7:30		</a:t>
            </a:r>
          </a:p>
          <a:p>
            <a:pPr marL="342900" marR="0" lvl="0" indent="-342900">
              <a:spcBef>
                <a:spcPts val="0"/>
              </a:spcBef>
              <a:spcAft>
                <a:spcPts val="0"/>
              </a:spcAft>
              <a:buFont typeface="Arial" charset="0"/>
              <a:buChar char="•"/>
              <a:tabLst>
                <a:tab pos="457200" algn="l"/>
              </a:tabLst>
            </a:pPr>
            <a:r>
              <a:rPr lang="en-US" sz="3000" dirty="0">
                <a:latin typeface="Century Gothic" charset="0"/>
                <a:ea typeface="Century Gothic" charset="0"/>
                <a:cs typeface="Century Gothic" charset="0"/>
              </a:rPr>
              <a:t>Head Room Parent</a:t>
            </a:r>
          </a:p>
          <a:p>
            <a:pPr marL="342900" marR="0" lvl="0" indent="-342900">
              <a:spcBef>
                <a:spcPts val="0"/>
              </a:spcBef>
              <a:spcAft>
                <a:spcPts val="0"/>
              </a:spcAft>
              <a:buFont typeface="Arial" charset="0"/>
              <a:buChar char="•"/>
              <a:tabLst>
                <a:tab pos="457200" algn="l"/>
              </a:tabLst>
            </a:pPr>
            <a:r>
              <a:rPr lang="en-US" sz="3000" dirty="0">
                <a:latin typeface="Century Gothic" charset="0"/>
                <a:ea typeface="Century Gothic" charset="0"/>
                <a:cs typeface="Century Gothic" charset="0"/>
              </a:rPr>
              <a:t>Class parties, field trips, activities		</a:t>
            </a:r>
          </a:p>
          <a:p>
            <a:pPr marL="342900" marR="0" lvl="0" indent="-342900">
              <a:spcBef>
                <a:spcPts val="0"/>
              </a:spcBef>
              <a:spcAft>
                <a:spcPts val="0"/>
              </a:spcAft>
              <a:buFont typeface="Arial" charset="0"/>
              <a:buChar char="•"/>
              <a:tabLst>
                <a:tab pos="457200" algn="l"/>
              </a:tabLst>
            </a:pPr>
            <a:r>
              <a:rPr lang="en-US" sz="3000" dirty="0">
                <a:latin typeface="Century Gothic" charset="0"/>
                <a:ea typeface="Century Gothic" charset="0"/>
                <a:cs typeface="Century Gothic" charset="0"/>
              </a:rPr>
              <a:t>Donate to class- see wish list on board</a:t>
            </a:r>
          </a:p>
          <a:p>
            <a:pPr marL="342900" marR="0" lvl="0" indent="-342900">
              <a:spcBef>
                <a:spcPts val="0"/>
              </a:spcBef>
              <a:spcAft>
                <a:spcPts val="0"/>
              </a:spcAft>
              <a:buFont typeface="Arial" charset="0"/>
              <a:buChar char="•"/>
              <a:tabLst>
                <a:tab pos="457200" algn="l"/>
              </a:tabLst>
            </a:pPr>
            <a:r>
              <a:rPr lang="en-US" sz="3000" dirty="0">
                <a:latin typeface="Century Gothic" charset="0"/>
                <a:ea typeface="Century Gothic" charset="0"/>
                <a:cs typeface="Century Gothic" charset="0"/>
              </a:rPr>
              <a:t>Join the PTSA!!!</a:t>
            </a:r>
          </a:p>
          <a:p>
            <a:pPr marL="342900" marR="0" lvl="0" indent="-342900">
              <a:spcBef>
                <a:spcPts val="0"/>
              </a:spcBef>
              <a:spcAft>
                <a:spcPts val="0"/>
              </a:spcAft>
              <a:buFont typeface="Arial" charset="0"/>
              <a:buChar char="•"/>
              <a:tabLst>
                <a:tab pos="457200" algn="l"/>
              </a:tabLst>
            </a:pPr>
            <a:r>
              <a:rPr lang="en-US" sz="3000" dirty="0">
                <a:latin typeface="Century Gothic" charset="0"/>
                <a:ea typeface="Century Gothic" charset="0"/>
                <a:cs typeface="Century Gothic" charset="0"/>
              </a:rPr>
              <a:t>Box Tops </a:t>
            </a:r>
            <a:endParaRPr lang="en-US" sz="3000" dirty="0">
              <a:effectLst/>
              <a:latin typeface="Century Gothic" charset="0"/>
              <a:ea typeface="Century Gothic" charset="0"/>
              <a:cs typeface="Century Gothic" charset="0"/>
            </a:endParaRPr>
          </a:p>
        </p:txBody>
      </p:sp>
      <p:sp>
        <p:nvSpPr>
          <p:cNvPr id="4"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Parent Volunteers  </a:t>
            </a:r>
          </a:p>
        </p:txBody>
      </p:sp>
    </p:spTree>
    <p:extLst>
      <p:ext uri="{BB962C8B-B14F-4D97-AF65-F5344CB8AC3E}">
        <p14:creationId xmlns:p14="http://schemas.microsoft.com/office/powerpoint/2010/main" val="100338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Academic Schedule  </a:t>
            </a:r>
          </a:p>
        </p:txBody>
      </p:sp>
      <p:sp>
        <p:nvSpPr>
          <p:cNvPr id="2" name="Rectangle 1"/>
          <p:cNvSpPr/>
          <p:nvPr/>
        </p:nvSpPr>
        <p:spPr>
          <a:xfrm>
            <a:off x="3701143" y="1071801"/>
            <a:ext cx="6096000" cy="5786199"/>
          </a:xfrm>
          <a:prstGeom prst="rect">
            <a:avLst/>
          </a:prstGeom>
        </p:spPr>
        <p:txBody>
          <a:bodyPr anchor="t">
            <a:spAutoFit/>
          </a:bodyPr>
          <a:lstStyle/>
          <a:p>
            <a:r>
              <a:rPr lang="en-US" sz="4400" dirty="0"/>
              <a:t>Homeroom 8:30-8:45</a:t>
            </a:r>
          </a:p>
          <a:p>
            <a:r>
              <a:rPr lang="en-US" sz="4400" dirty="0"/>
              <a:t>RTI 8:45- </a:t>
            </a:r>
            <a:r>
              <a:rPr lang="en-US" sz="4400" dirty="0">
                <a:cs typeface="Calibri"/>
              </a:rPr>
              <a:t>9:30</a:t>
            </a:r>
            <a:endParaRPr lang="en-US" sz="4400" dirty="0"/>
          </a:p>
          <a:p>
            <a:r>
              <a:rPr lang="en-US" sz="4400" dirty="0"/>
              <a:t>MAPS 9:30-10:15</a:t>
            </a:r>
            <a:endParaRPr lang="en-US" sz="4400" dirty="0">
              <a:cs typeface="Calibri"/>
            </a:endParaRPr>
          </a:p>
          <a:p>
            <a:r>
              <a:rPr lang="en-US" sz="4400" dirty="0"/>
              <a:t> 1st period 10:15-11:35</a:t>
            </a:r>
            <a:endParaRPr lang="en-US" sz="4400" dirty="0">
              <a:cs typeface="Calibri"/>
            </a:endParaRPr>
          </a:p>
          <a:p>
            <a:r>
              <a:rPr lang="en-US" sz="4400" dirty="0"/>
              <a:t> 2nd period 11:35-1:50</a:t>
            </a:r>
            <a:endParaRPr lang="en-US" sz="4400" dirty="0">
              <a:cs typeface="Calibri"/>
            </a:endParaRPr>
          </a:p>
          <a:p>
            <a:r>
              <a:rPr lang="en-US" sz="4400" dirty="0"/>
              <a:t>Recess 11:45-12:00</a:t>
            </a:r>
            <a:endParaRPr lang="en-US" sz="4400" dirty="0">
              <a:cs typeface="Calibri"/>
            </a:endParaRPr>
          </a:p>
          <a:p>
            <a:r>
              <a:rPr lang="en-US" sz="4400" dirty="0"/>
              <a:t>Lunch 12:15-12:40</a:t>
            </a:r>
            <a:endParaRPr lang="en-US" sz="4400" dirty="0">
              <a:cs typeface="Calibri"/>
            </a:endParaRPr>
          </a:p>
          <a:p>
            <a:r>
              <a:rPr lang="en-US" sz="4400" dirty="0"/>
              <a:t>3</a:t>
            </a:r>
            <a:r>
              <a:rPr lang="en-US" sz="4400" baseline="30000" dirty="0"/>
              <a:t>rd</a:t>
            </a:r>
            <a:r>
              <a:rPr lang="en-US" sz="4400" dirty="0"/>
              <a:t> period 1:50-3:25</a:t>
            </a:r>
            <a:endParaRPr lang="en-US" sz="4400" dirty="0">
              <a:cs typeface="Calibri"/>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effectLst/>
              <a:latin typeface="Calibri" charset="0"/>
              <a:ea typeface="Calibri" charset="0"/>
              <a:cs typeface="Times New Roman" charset="0"/>
            </a:endParaRPr>
          </a:p>
        </p:txBody>
      </p:sp>
    </p:spTree>
    <p:extLst>
      <p:ext uri="{BB962C8B-B14F-4D97-AF65-F5344CB8AC3E}">
        <p14:creationId xmlns:p14="http://schemas.microsoft.com/office/powerpoint/2010/main" val="1755472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179619"/>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MAPS schedule  </a:t>
            </a:r>
          </a:p>
        </p:txBody>
      </p:sp>
      <p:graphicFrame>
        <p:nvGraphicFramePr>
          <p:cNvPr id="4" name="Table 3">
            <a:extLst>
              <a:ext uri="{FF2B5EF4-FFF2-40B4-BE49-F238E27FC236}">
                <a16:creationId xmlns:a16="http://schemas.microsoft.com/office/drawing/2014/main" id="{60ED099A-3A33-324B-9990-581014D50B9E}"/>
              </a:ext>
            </a:extLst>
          </p:cNvPr>
          <p:cNvGraphicFramePr>
            <a:graphicFrameLocks noGrp="1"/>
          </p:cNvGraphicFramePr>
          <p:nvPr>
            <p:extLst>
              <p:ext uri="{D42A27DB-BD31-4B8C-83A1-F6EECF244321}">
                <p14:modId xmlns:p14="http://schemas.microsoft.com/office/powerpoint/2010/main" val="1368568263"/>
              </p:ext>
            </p:extLst>
          </p:nvPr>
        </p:nvGraphicFramePr>
        <p:xfrm>
          <a:off x="196756" y="1184181"/>
          <a:ext cx="11745685" cy="4302579"/>
        </p:xfrm>
        <a:graphic>
          <a:graphicData uri="http://schemas.openxmlformats.org/drawingml/2006/table">
            <a:tbl>
              <a:tblPr/>
              <a:tblGrid>
                <a:gridCol w="1178728">
                  <a:extLst>
                    <a:ext uri="{9D8B030D-6E8A-4147-A177-3AD203B41FA5}">
                      <a16:colId xmlns:a16="http://schemas.microsoft.com/office/drawing/2014/main" val="1107920740"/>
                    </a:ext>
                  </a:extLst>
                </a:gridCol>
                <a:gridCol w="2315857">
                  <a:extLst>
                    <a:ext uri="{9D8B030D-6E8A-4147-A177-3AD203B41FA5}">
                      <a16:colId xmlns:a16="http://schemas.microsoft.com/office/drawing/2014/main" val="3288573620"/>
                    </a:ext>
                  </a:extLst>
                </a:gridCol>
                <a:gridCol w="1996905">
                  <a:extLst>
                    <a:ext uri="{9D8B030D-6E8A-4147-A177-3AD203B41FA5}">
                      <a16:colId xmlns:a16="http://schemas.microsoft.com/office/drawing/2014/main" val="3482839437"/>
                    </a:ext>
                  </a:extLst>
                </a:gridCol>
                <a:gridCol w="1996905">
                  <a:extLst>
                    <a:ext uri="{9D8B030D-6E8A-4147-A177-3AD203B41FA5}">
                      <a16:colId xmlns:a16="http://schemas.microsoft.com/office/drawing/2014/main" val="3068586428"/>
                    </a:ext>
                  </a:extLst>
                </a:gridCol>
                <a:gridCol w="1996905">
                  <a:extLst>
                    <a:ext uri="{9D8B030D-6E8A-4147-A177-3AD203B41FA5}">
                      <a16:colId xmlns:a16="http://schemas.microsoft.com/office/drawing/2014/main" val="48153031"/>
                    </a:ext>
                  </a:extLst>
                </a:gridCol>
                <a:gridCol w="2260385">
                  <a:extLst>
                    <a:ext uri="{9D8B030D-6E8A-4147-A177-3AD203B41FA5}">
                      <a16:colId xmlns:a16="http://schemas.microsoft.com/office/drawing/2014/main" val="1094831735"/>
                    </a:ext>
                  </a:extLst>
                </a:gridCol>
              </a:tblGrid>
              <a:tr h="568779">
                <a:tc>
                  <a:txBody>
                    <a:bodyPr/>
                    <a:lstStyle/>
                    <a:p>
                      <a:pPr algn="ctr" fontAlgn="b"/>
                      <a:r>
                        <a:rPr lang="en-US" sz="1600" b="0" i="0" u="none" strike="noStrike">
                          <a:solidFill>
                            <a:srgbClr val="000000"/>
                          </a:solidFill>
                          <a:effectLst/>
                          <a:latin typeface="Century Gothic" charset="0"/>
                          <a:ea typeface="Century Gothic" charset="0"/>
                          <a:cs typeface="Century Gothic" charset="0"/>
                        </a:rPr>
                        <a:t>Time</a:t>
                      </a:r>
                    </a:p>
                  </a:txBody>
                  <a:tcPr marL="12700" marR="12700" marT="1270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entury Gothic" charset="0"/>
                          <a:ea typeface="Century Gothic" charset="0"/>
                          <a:cs typeface="Century Gothic" charset="0"/>
                        </a:rPr>
                        <a:t>Monday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entury Gothic" charset="0"/>
                          <a:ea typeface="Century Gothic" charset="0"/>
                          <a:cs typeface="Century Gothic" charset="0"/>
                        </a:rPr>
                        <a:t>Tuesday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entury Gothic" charset="0"/>
                          <a:ea typeface="Century Gothic" charset="0"/>
                          <a:cs typeface="Century Gothic" charset="0"/>
                        </a:rPr>
                        <a:t>Wednesday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entury Gothic" charset="0"/>
                          <a:ea typeface="Century Gothic" charset="0"/>
                          <a:cs typeface="Century Gothic" charset="0"/>
                        </a:rPr>
                        <a:t>Thursday</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entury Gothic" charset="0"/>
                          <a:ea typeface="Century Gothic" charset="0"/>
                          <a:cs typeface="Century Gothic" charset="0"/>
                        </a:rPr>
                        <a:t>Friday</a:t>
                      </a:r>
                    </a:p>
                  </a:txBody>
                  <a:tcPr marL="12700" marR="12700" marT="12700" marB="0" anchor="b">
                    <a:lnL>
                      <a:noFill/>
                    </a:lnL>
                    <a:lnR>
                      <a:noFill/>
                    </a:lnR>
                    <a:lnT>
                      <a:noFill/>
                    </a:lnT>
                    <a:lnB>
                      <a:noFill/>
                    </a:lnB>
                  </a:tcPr>
                </a:tc>
                <a:extLst>
                  <a:ext uri="{0D108BD9-81ED-4DB2-BD59-A6C34878D82A}">
                    <a16:rowId xmlns:a16="http://schemas.microsoft.com/office/drawing/2014/main" val="988622192"/>
                  </a:ext>
                </a:extLst>
              </a:tr>
              <a:tr h="568779">
                <a:tc>
                  <a:txBody>
                    <a:bodyPr/>
                    <a:lstStyle/>
                    <a:p>
                      <a:pPr algn="ctr" fontAlgn="b"/>
                      <a:r>
                        <a:rPr lang="en-US" sz="1800" b="0" i="0" u="none" strike="noStrike">
                          <a:solidFill>
                            <a:srgbClr val="000000"/>
                          </a:solidFill>
                          <a:effectLst/>
                          <a:latin typeface="Century Gothic" charset="0"/>
                          <a:ea typeface="Century Gothic" charset="0"/>
                          <a:cs typeface="Century Gothic" charset="0"/>
                        </a:rPr>
                        <a:t>Hughes</a:t>
                      </a:r>
                    </a:p>
                  </a:txBody>
                  <a:tcPr marL="12700" marR="12700" marT="12700" marB="0" anchor="b">
                    <a:lnL>
                      <a:noFill/>
                    </a:lnL>
                    <a:lnR>
                      <a:noFill/>
                    </a:lnR>
                    <a:lnT>
                      <a:noFill/>
                    </a:lnT>
                    <a:lnB>
                      <a:noFill/>
                    </a:lnB>
                    <a:solidFill>
                      <a:srgbClr val="FF000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Art- Sutton</a:t>
                      </a:r>
                    </a:p>
                  </a:txBody>
                  <a:tcPr marL="12700" marR="12700" marT="12700" marB="0" anchor="b">
                    <a:lnL>
                      <a:noFill/>
                    </a:lnL>
                    <a:lnR>
                      <a:noFill/>
                    </a:lnR>
                    <a:lnT>
                      <a:noFill/>
                    </a:lnT>
                    <a:lnB>
                      <a:noFill/>
                    </a:lnB>
                    <a:solidFill>
                      <a:srgbClr val="FF0000"/>
                    </a:solidFill>
                  </a:tcPr>
                </a:tc>
                <a:tc>
                  <a:txBody>
                    <a:bodyPr/>
                    <a:lstStyle/>
                    <a:p>
                      <a:pPr algn="ctr" fontAlgn="b"/>
                      <a:r>
                        <a:rPr lang="it-IT" sz="2000" b="0" i="0" u="none" strike="noStrike">
                          <a:solidFill>
                            <a:srgbClr val="000000"/>
                          </a:solidFill>
                          <a:effectLst/>
                          <a:latin typeface="Century Gothic" charset="0"/>
                          <a:ea typeface="Century Gothic" charset="0"/>
                          <a:cs typeface="Century Gothic" charset="0"/>
                        </a:rPr>
                        <a:t>B </a:t>
                      </a:r>
                      <a:r>
                        <a:rPr lang="it-IT" sz="2000" b="0" i="0" u="none" strike="noStrike" err="1">
                          <a:solidFill>
                            <a:srgbClr val="000000"/>
                          </a:solidFill>
                          <a:effectLst/>
                          <a:latin typeface="Century Gothic" charset="0"/>
                          <a:ea typeface="Century Gothic" charset="0"/>
                          <a:cs typeface="Century Gothic" charset="0"/>
                        </a:rPr>
                        <a:t>Gym</a:t>
                      </a:r>
                      <a:endParaRPr lang="it-IT"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FF0000"/>
                    </a:solidFill>
                  </a:tcPr>
                </a:tc>
                <a:tc>
                  <a:txBody>
                    <a:bodyPr/>
                    <a:lstStyle/>
                    <a:p>
                      <a:pPr algn="ctr" fontAlgn="b"/>
                      <a:r>
                        <a:rPr lang="de-DE" sz="2000" b="0" i="0" u="none" strike="noStrike">
                          <a:solidFill>
                            <a:srgbClr val="000000"/>
                          </a:solidFill>
                          <a:effectLst/>
                          <a:latin typeface="Century Gothic" charset="0"/>
                          <a:ea typeface="Century Gothic" charset="0"/>
                          <a:cs typeface="Century Gothic" charset="0"/>
                        </a:rPr>
                        <a:t>Music- </a:t>
                      </a:r>
                      <a:r>
                        <a:rPr lang="de-DE" sz="2000" b="0" i="0" u="none" strike="noStrike" err="1">
                          <a:solidFill>
                            <a:srgbClr val="000000"/>
                          </a:solidFill>
                          <a:effectLst/>
                          <a:latin typeface="Century Gothic" charset="0"/>
                          <a:ea typeface="Century Gothic" charset="0"/>
                          <a:cs typeface="Century Gothic" charset="0"/>
                        </a:rPr>
                        <a:t>Caudle</a:t>
                      </a:r>
                      <a:endParaRPr lang="de-DE"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Century Gothic" charset="0"/>
                          <a:ea typeface="Century Gothic" charset="0"/>
                          <a:cs typeface="Century Gothic" charset="0"/>
                        </a:rPr>
                        <a:t>Library-A</a:t>
                      </a:r>
                    </a:p>
                    <a:p>
                      <a:pPr algn="ctr" fontAlgn="b"/>
                      <a:r>
                        <a:rPr lang="en-US" sz="2000" b="0" i="0" u="none" strike="noStrike">
                          <a:solidFill>
                            <a:srgbClr val="000000"/>
                          </a:solidFill>
                          <a:effectLst/>
                          <a:latin typeface="Century Gothic" charset="0"/>
                          <a:ea typeface="Century Gothic" charset="0"/>
                          <a:cs typeface="Century Gothic" charset="0"/>
                        </a:rPr>
                        <a:t>Guidance-B</a:t>
                      </a:r>
                    </a:p>
                  </a:txBody>
                  <a:tcPr marL="12700" marR="12700" marT="12700" marB="0" anchor="b">
                    <a:lnL>
                      <a:noFill/>
                    </a:lnL>
                    <a:lnR>
                      <a:noFill/>
                    </a:lnR>
                    <a:lnT>
                      <a:noFill/>
                    </a:lnT>
                    <a:lnB>
                      <a:noFill/>
                    </a:lnB>
                    <a:solidFill>
                      <a:srgbClr val="FF000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B Gym</a:t>
                      </a:r>
                    </a:p>
                  </a:txBody>
                  <a:tcPr marL="12700" marR="12700" marT="12700" marB="0" anchor="b">
                    <a:lnL>
                      <a:noFill/>
                    </a:lnL>
                    <a:lnR>
                      <a:noFill/>
                    </a:lnR>
                    <a:lnT>
                      <a:noFill/>
                    </a:lnT>
                    <a:lnB>
                      <a:noFill/>
                    </a:lnB>
                    <a:solidFill>
                      <a:srgbClr val="FF0000"/>
                    </a:solidFill>
                  </a:tcPr>
                </a:tc>
                <a:extLst>
                  <a:ext uri="{0D108BD9-81ED-4DB2-BD59-A6C34878D82A}">
                    <a16:rowId xmlns:a16="http://schemas.microsoft.com/office/drawing/2014/main" val="1906481821"/>
                  </a:ext>
                </a:extLst>
              </a:tr>
              <a:tr h="538845">
                <a:tc>
                  <a:txBody>
                    <a:bodyPr/>
                    <a:lstStyle/>
                    <a:p>
                      <a:pPr algn="ctr" fontAlgn="b"/>
                      <a:r>
                        <a:rPr lang="en-US" sz="1800" b="0" i="0" u="none" strike="noStrike">
                          <a:solidFill>
                            <a:srgbClr val="000000"/>
                          </a:solidFill>
                          <a:effectLst/>
                          <a:latin typeface="Century Gothic" charset="0"/>
                          <a:ea typeface="Century Gothic" charset="0"/>
                          <a:cs typeface="Century Gothic" charset="0"/>
                        </a:rPr>
                        <a:t>Dees</a:t>
                      </a:r>
                    </a:p>
                  </a:txBody>
                  <a:tcPr marL="12700" marR="12700" marT="12700" marB="0" anchor="b">
                    <a:lnL>
                      <a:noFill/>
                    </a:lnL>
                    <a:lnR>
                      <a:noFill/>
                    </a:lnR>
                    <a:lnT>
                      <a:noFill/>
                    </a:lnT>
                    <a:lnB>
                      <a:noFill/>
                    </a:lnB>
                    <a:solidFill>
                      <a:srgbClr val="00B0F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B Gym</a:t>
                      </a:r>
                    </a:p>
                  </a:txBody>
                  <a:tcPr marL="12700" marR="12700" marT="12700" marB="0" anchor="b">
                    <a:lnL>
                      <a:noFill/>
                    </a:lnL>
                    <a:lnR>
                      <a:noFill/>
                    </a:lnR>
                    <a:lnT>
                      <a:noFill/>
                    </a:lnT>
                    <a:lnB>
                      <a:noFill/>
                    </a:lnB>
                    <a:solidFill>
                      <a:srgbClr val="00B0F0"/>
                    </a:solidFill>
                  </a:tcPr>
                </a:tc>
                <a:tc>
                  <a:txBody>
                    <a:bodyPr/>
                    <a:lstStyle/>
                    <a:p>
                      <a:pPr algn="ctr" fontAlgn="b"/>
                      <a:r>
                        <a:rPr lang="de-DE" sz="2000" b="0" i="0" u="none" strike="noStrike">
                          <a:solidFill>
                            <a:srgbClr val="000000"/>
                          </a:solidFill>
                          <a:effectLst/>
                          <a:latin typeface="Century Gothic" charset="0"/>
                          <a:ea typeface="Century Gothic" charset="0"/>
                          <a:cs typeface="Century Gothic" charset="0"/>
                        </a:rPr>
                        <a:t>Art- Sutton</a:t>
                      </a:r>
                    </a:p>
                  </a:txBody>
                  <a:tcPr marL="12700" marR="12700" marT="12700" marB="0" anchor="b">
                    <a:lnL>
                      <a:noFill/>
                    </a:lnL>
                    <a:lnR>
                      <a:noFill/>
                    </a:lnR>
                    <a:lnT>
                      <a:noFill/>
                    </a:lnT>
                    <a:lnB>
                      <a:noFill/>
                    </a:lnB>
                    <a:solidFill>
                      <a:srgbClr val="00B0F0"/>
                    </a:solidFill>
                  </a:tcPr>
                </a:tc>
                <a:tc>
                  <a:txBody>
                    <a:bodyPr/>
                    <a:lstStyle/>
                    <a:p>
                      <a:pPr algn="ctr" fontAlgn="b"/>
                      <a:r>
                        <a:rPr lang="it-IT" sz="2000" b="0" i="0" u="none" strike="noStrike">
                          <a:solidFill>
                            <a:srgbClr val="000000"/>
                          </a:solidFill>
                          <a:effectLst/>
                          <a:latin typeface="Century Gothic" charset="0"/>
                          <a:ea typeface="Century Gothic" charset="0"/>
                          <a:cs typeface="Century Gothic" charset="0"/>
                        </a:rPr>
                        <a:t>B </a:t>
                      </a:r>
                      <a:r>
                        <a:rPr lang="it-IT" sz="2000" b="0" i="0" u="none" strike="noStrike" err="1">
                          <a:solidFill>
                            <a:srgbClr val="000000"/>
                          </a:solidFill>
                          <a:effectLst/>
                          <a:latin typeface="Century Gothic" charset="0"/>
                          <a:ea typeface="Century Gothic" charset="0"/>
                          <a:cs typeface="Century Gothic" charset="0"/>
                        </a:rPr>
                        <a:t>Gym</a:t>
                      </a:r>
                      <a:endParaRPr lang="it-IT"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00B0F0"/>
                    </a:solidFill>
                  </a:tcPr>
                </a:tc>
                <a:tc>
                  <a:txBody>
                    <a:bodyPr/>
                    <a:lstStyle/>
                    <a:p>
                      <a:pPr algn="ctr" fontAlgn="b"/>
                      <a:r>
                        <a:rPr lang="en-US" sz="2000" b="0" i="0" u="none" strike="noStrike">
                          <a:solidFill>
                            <a:srgbClr val="000000"/>
                          </a:solidFill>
                          <a:effectLst/>
                          <a:latin typeface="Century Gothic" charset="0"/>
                          <a:ea typeface="Century Gothic" charset="0"/>
                          <a:cs typeface="Century Gothic" charset="0"/>
                        </a:rPr>
                        <a:t>Music- Caudle</a:t>
                      </a:r>
                    </a:p>
                  </a:txBody>
                  <a:tcPr marL="12700" marR="12700" marT="12700" marB="0" anchor="b">
                    <a:lnL>
                      <a:noFill/>
                    </a:lnL>
                    <a:lnR>
                      <a:noFill/>
                    </a:lnR>
                    <a:lnT>
                      <a:noFill/>
                    </a:lnT>
                    <a:lnB>
                      <a:noFill/>
                    </a:lnB>
                    <a:solidFill>
                      <a:srgbClr val="00B0F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s-IS" sz="2000" b="0" i="0" u="none" strike="noStrike">
                          <a:solidFill>
                            <a:srgbClr val="000000"/>
                          </a:solidFill>
                          <a:effectLst/>
                          <a:latin typeface="Century Gothic" charset="0"/>
                          <a:ea typeface="Century Gothic" charset="0"/>
                          <a:cs typeface="Century Gothic" charset="0"/>
                        </a:rPr>
                        <a:t>Library-A</a:t>
                      </a:r>
                    </a:p>
                    <a:p>
                      <a:pPr marL="0" marR="0" indent="0" algn="ctr" defTabSz="914400" rtl="0" eaLnBrk="1" fontAlgn="b" latinLnBrk="0" hangingPunct="1">
                        <a:lnSpc>
                          <a:spcPct val="100000"/>
                        </a:lnSpc>
                        <a:spcBef>
                          <a:spcPts val="0"/>
                        </a:spcBef>
                        <a:spcAft>
                          <a:spcPts val="0"/>
                        </a:spcAft>
                        <a:buClrTx/>
                        <a:buSzTx/>
                        <a:buFontTx/>
                        <a:buNone/>
                        <a:tabLst/>
                        <a:defRPr/>
                      </a:pPr>
                      <a:r>
                        <a:rPr lang="is-IS" sz="2000" b="0" i="0" u="none" strike="noStrike">
                          <a:solidFill>
                            <a:srgbClr val="000000"/>
                          </a:solidFill>
                          <a:effectLst/>
                          <a:latin typeface="Century Gothic" charset="0"/>
                          <a:ea typeface="Century Gothic" charset="0"/>
                          <a:cs typeface="Century Gothic" charset="0"/>
                        </a:rPr>
                        <a:t>Guidance- B</a:t>
                      </a:r>
                    </a:p>
                  </a:txBody>
                  <a:tcPr marL="12700" marR="12700" marT="12700" marB="0" anchor="b">
                    <a:lnL>
                      <a:noFill/>
                    </a:lnL>
                    <a:lnR>
                      <a:noFill/>
                    </a:lnR>
                    <a:lnT>
                      <a:noFill/>
                    </a:lnT>
                    <a:lnB>
                      <a:noFill/>
                    </a:lnB>
                    <a:solidFill>
                      <a:srgbClr val="00B0F0"/>
                    </a:solidFill>
                  </a:tcPr>
                </a:tc>
                <a:extLst>
                  <a:ext uri="{0D108BD9-81ED-4DB2-BD59-A6C34878D82A}">
                    <a16:rowId xmlns:a16="http://schemas.microsoft.com/office/drawing/2014/main" val="1600077981"/>
                  </a:ext>
                </a:extLst>
              </a:tr>
              <a:tr h="568779">
                <a:tc>
                  <a:txBody>
                    <a:bodyPr/>
                    <a:lstStyle/>
                    <a:p>
                      <a:pPr algn="ctr" fontAlgn="b"/>
                      <a:r>
                        <a:rPr lang="en-US" sz="1800" b="0" i="0" u="none" strike="noStrike">
                          <a:solidFill>
                            <a:srgbClr val="000000"/>
                          </a:solidFill>
                          <a:effectLst/>
                          <a:latin typeface="Century Gothic" charset="0"/>
                          <a:ea typeface="Century Gothic" charset="0"/>
                          <a:cs typeface="Century Gothic" charset="0"/>
                        </a:rPr>
                        <a:t>York</a:t>
                      </a:r>
                    </a:p>
                  </a:txBody>
                  <a:tcPr marL="12700" marR="12700" marT="12700" marB="0" anchor="b">
                    <a:lnL>
                      <a:noFill/>
                    </a:lnL>
                    <a:lnR>
                      <a:noFill/>
                    </a:lnR>
                    <a:lnT>
                      <a:noFill/>
                    </a:lnT>
                    <a:lnB>
                      <a:noFill/>
                    </a:lnB>
                    <a:solidFill>
                      <a:srgbClr val="00FA0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A Gym</a:t>
                      </a:r>
                    </a:p>
                  </a:txBody>
                  <a:tcPr marL="12700" marR="12700" marT="12700" marB="0" anchor="b">
                    <a:lnL>
                      <a:noFill/>
                    </a:lnL>
                    <a:lnR>
                      <a:noFill/>
                    </a:lnR>
                    <a:lnT>
                      <a:noFill/>
                    </a:lnT>
                    <a:lnB>
                      <a:noFill/>
                    </a:lnB>
                    <a:solidFill>
                      <a:srgbClr val="00FA00"/>
                    </a:solidFill>
                  </a:tcPr>
                </a:tc>
                <a:tc>
                  <a:txBody>
                    <a:bodyPr/>
                    <a:lstStyle/>
                    <a:p>
                      <a:pPr algn="ctr" fontAlgn="b"/>
                      <a:r>
                        <a:rPr lang="en-US" sz="2000" b="0" i="0" u="none" strike="noStrike">
                          <a:solidFill>
                            <a:srgbClr val="000000"/>
                          </a:solidFill>
                          <a:effectLst/>
                          <a:latin typeface="Century Gothic" charset="0"/>
                          <a:ea typeface="Century Gothic" charset="0"/>
                          <a:cs typeface="Century Gothic" charset="0"/>
                        </a:rPr>
                        <a:t>Guidance- A</a:t>
                      </a:r>
                    </a:p>
                    <a:p>
                      <a:pPr algn="ctr" fontAlgn="b"/>
                      <a:r>
                        <a:rPr lang="en-US" sz="2000" b="0" i="0" u="none" strike="noStrike">
                          <a:solidFill>
                            <a:srgbClr val="000000"/>
                          </a:solidFill>
                          <a:effectLst/>
                          <a:latin typeface="Century Gothic" charset="0"/>
                          <a:ea typeface="Century Gothic" charset="0"/>
                          <a:cs typeface="Century Gothic" charset="0"/>
                        </a:rPr>
                        <a:t>Library- B</a:t>
                      </a:r>
                    </a:p>
                  </a:txBody>
                  <a:tcPr marL="12700" marR="12700" marT="12700" marB="0" anchor="b">
                    <a:lnL>
                      <a:noFill/>
                    </a:lnL>
                    <a:lnR>
                      <a:noFill/>
                    </a:lnR>
                    <a:lnT>
                      <a:noFill/>
                    </a:lnT>
                    <a:lnB>
                      <a:noFill/>
                    </a:lnB>
                    <a:solidFill>
                      <a:srgbClr val="00FA0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Art- Sutton</a:t>
                      </a:r>
                    </a:p>
                  </a:txBody>
                  <a:tcPr marL="12700" marR="12700" marT="12700" marB="0" anchor="b">
                    <a:lnL>
                      <a:noFill/>
                    </a:lnL>
                    <a:lnR>
                      <a:noFill/>
                    </a:lnR>
                    <a:lnT>
                      <a:noFill/>
                    </a:lnT>
                    <a:lnB>
                      <a:noFill/>
                    </a:lnB>
                    <a:solidFill>
                      <a:srgbClr val="00FA00"/>
                    </a:solidFill>
                  </a:tcPr>
                </a:tc>
                <a:tc>
                  <a:txBody>
                    <a:bodyPr/>
                    <a:lstStyle/>
                    <a:p>
                      <a:pPr algn="ctr" fontAlgn="b"/>
                      <a:r>
                        <a:rPr lang="it-IT" sz="2000" b="0" i="0" u="none" strike="noStrike">
                          <a:solidFill>
                            <a:srgbClr val="000000"/>
                          </a:solidFill>
                          <a:effectLst/>
                          <a:latin typeface="Century Gothic" charset="0"/>
                          <a:ea typeface="Century Gothic" charset="0"/>
                          <a:cs typeface="Century Gothic" charset="0"/>
                        </a:rPr>
                        <a:t>A </a:t>
                      </a:r>
                      <a:r>
                        <a:rPr lang="it-IT" sz="2000" b="0" i="0" u="none" strike="noStrike" err="1">
                          <a:solidFill>
                            <a:srgbClr val="000000"/>
                          </a:solidFill>
                          <a:effectLst/>
                          <a:latin typeface="Century Gothic" charset="0"/>
                          <a:ea typeface="Century Gothic" charset="0"/>
                          <a:cs typeface="Century Gothic" charset="0"/>
                        </a:rPr>
                        <a:t>Gym</a:t>
                      </a:r>
                      <a:endParaRPr lang="it-IT"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00FA0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Music- Short</a:t>
                      </a:r>
                    </a:p>
                  </a:txBody>
                  <a:tcPr marL="12700" marR="12700" marT="12700" marB="0" anchor="b">
                    <a:lnL>
                      <a:noFill/>
                    </a:lnL>
                    <a:lnR>
                      <a:noFill/>
                    </a:lnR>
                    <a:lnT>
                      <a:noFill/>
                    </a:lnT>
                    <a:lnB>
                      <a:noFill/>
                    </a:lnB>
                    <a:solidFill>
                      <a:srgbClr val="00FA00"/>
                    </a:solidFill>
                  </a:tcPr>
                </a:tc>
                <a:extLst>
                  <a:ext uri="{0D108BD9-81ED-4DB2-BD59-A6C34878D82A}">
                    <a16:rowId xmlns:a16="http://schemas.microsoft.com/office/drawing/2014/main" val="2832628260"/>
                  </a:ext>
                </a:extLst>
              </a:tr>
              <a:tr h="568779">
                <a:tc>
                  <a:txBody>
                    <a:bodyPr/>
                    <a:lstStyle/>
                    <a:p>
                      <a:pPr algn="ctr" fontAlgn="b"/>
                      <a:r>
                        <a:rPr lang="en-US" sz="1800" b="0" i="0" u="none" strike="noStrike">
                          <a:solidFill>
                            <a:srgbClr val="000000"/>
                          </a:solidFill>
                          <a:effectLst/>
                          <a:latin typeface="Century Gothic" charset="0"/>
                          <a:ea typeface="Century Gothic" charset="0"/>
                          <a:cs typeface="Century Gothic" charset="0"/>
                        </a:rPr>
                        <a:t>Callaway</a:t>
                      </a:r>
                    </a:p>
                  </a:txBody>
                  <a:tcPr marL="12700" marR="12700" marT="12700" marB="0" anchor="b">
                    <a:lnL>
                      <a:noFill/>
                    </a:lnL>
                    <a:lnR>
                      <a:noFill/>
                    </a:lnR>
                    <a:lnT>
                      <a:noFill/>
                    </a:lnT>
                    <a:lnB>
                      <a:noFill/>
                    </a:lnB>
                    <a:solidFill>
                      <a:srgbClr val="00B0F0"/>
                    </a:solidFill>
                  </a:tcPr>
                </a:tc>
                <a:tc>
                  <a:txBody>
                    <a:bodyPr/>
                    <a:lstStyle/>
                    <a:p>
                      <a:pPr algn="ctr" fontAlgn="b"/>
                      <a:r>
                        <a:rPr lang="it-IT" sz="2000" b="0" i="0" u="none" strike="noStrike">
                          <a:solidFill>
                            <a:srgbClr val="000000"/>
                          </a:solidFill>
                          <a:effectLst/>
                          <a:latin typeface="Century Gothic" charset="0"/>
                          <a:ea typeface="Century Gothic" charset="0"/>
                          <a:cs typeface="Century Gothic" charset="0"/>
                        </a:rPr>
                        <a:t>B </a:t>
                      </a:r>
                      <a:r>
                        <a:rPr lang="it-IT" sz="2000" b="0" i="0" u="none" strike="noStrike" err="1">
                          <a:solidFill>
                            <a:srgbClr val="000000"/>
                          </a:solidFill>
                          <a:effectLst/>
                          <a:latin typeface="Century Gothic" charset="0"/>
                          <a:ea typeface="Century Gothic" charset="0"/>
                          <a:cs typeface="Century Gothic" charset="0"/>
                        </a:rPr>
                        <a:t>Gym</a:t>
                      </a:r>
                      <a:endParaRPr lang="it-IT"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00B0F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Music- Caudle</a:t>
                      </a:r>
                    </a:p>
                  </a:txBody>
                  <a:tcPr marL="12700" marR="12700" marT="12700" marB="0" anchor="b">
                    <a:lnL>
                      <a:noFill/>
                    </a:lnL>
                    <a:lnR>
                      <a:noFill/>
                    </a:lnR>
                    <a:lnT>
                      <a:noFill/>
                    </a:lnT>
                    <a:lnB>
                      <a:noFill/>
                    </a:lnB>
                    <a:solidFill>
                      <a:srgbClr val="00B0F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B Gym</a:t>
                      </a:r>
                    </a:p>
                  </a:txBody>
                  <a:tcPr marL="12700" marR="12700" marT="12700" marB="0" anchor="b">
                    <a:lnL>
                      <a:noFill/>
                    </a:lnL>
                    <a:lnR>
                      <a:noFill/>
                    </a:lnR>
                    <a:lnT>
                      <a:noFill/>
                    </a:lnT>
                    <a:lnB>
                      <a:noFill/>
                    </a:lnB>
                    <a:solidFill>
                      <a:srgbClr val="00B0F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Music</a:t>
                      </a:r>
                    </a:p>
                  </a:txBody>
                  <a:tcPr marL="12700" marR="12700" marT="12700" marB="0" anchor="b">
                    <a:lnL>
                      <a:noFill/>
                    </a:lnL>
                    <a:lnR>
                      <a:noFill/>
                    </a:lnR>
                    <a:lnT>
                      <a:noFill/>
                    </a:lnT>
                    <a:lnB>
                      <a:noFill/>
                    </a:lnB>
                    <a:solidFill>
                      <a:srgbClr val="00B0F0"/>
                    </a:solidFill>
                  </a:tcPr>
                </a:tc>
                <a:tc>
                  <a:txBody>
                    <a:bodyPr/>
                    <a:lstStyle/>
                    <a:p>
                      <a:pPr algn="ctr" fontAlgn="b"/>
                      <a:r>
                        <a:rPr lang="en-US" sz="2000" b="0" i="0" u="none" strike="noStrike">
                          <a:solidFill>
                            <a:srgbClr val="000000"/>
                          </a:solidFill>
                          <a:effectLst/>
                          <a:latin typeface="Century Gothic" charset="0"/>
                          <a:ea typeface="Century Gothic" charset="0"/>
                          <a:cs typeface="Century Gothic" charset="0"/>
                        </a:rPr>
                        <a:t>Guidance-A</a:t>
                      </a:r>
                    </a:p>
                    <a:p>
                      <a:pPr algn="ctr" fontAlgn="b"/>
                      <a:r>
                        <a:rPr lang="en-US" sz="2000" b="0" i="0" u="none" strike="noStrike">
                          <a:solidFill>
                            <a:srgbClr val="000000"/>
                          </a:solidFill>
                          <a:effectLst/>
                          <a:latin typeface="Century Gothic" charset="0"/>
                          <a:ea typeface="Century Gothic" charset="0"/>
                          <a:cs typeface="Century Gothic" charset="0"/>
                        </a:rPr>
                        <a:t>Library- B</a:t>
                      </a:r>
                    </a:p>
                  </a:txBody>
                  <a:tcPr marL="12700" marR="12700" marT="12700" marB="0" anchor="b">
                    <a:lnL>
                      <a:noFill/>
                    </a:lnL>
                    <a:lnR>
                      <a:noFill/>
                    </a:lnR>
                    <a:lnT>
                      <a:noFill/>
                    </a:lnT>
                    <a:lnB>
                      <a:noFill/>
                    </a:lnB>
                    <a:solidFill>
                      <a:srgbClr val="00B0F0"/>
                    </a:solidFill>
                  </a:tcPr>
                </a:tc>
                <a:extLst>
                  <a:ext uri="{0D108BD9-81ED-4DB2-BD59-A6C34878D82A}">
                    <a16:rowId xmlns:a16="http://schemas.microsoft.com/office/drawing/2014/main" val="3342816697"/>
                  </a:ext>
                </a:extLst>
              </a:tr>
              <a:tr h="568779">
                <a:tc>
                  <a:txBody>
                    <a:bodyPr/>
                    <a:lstStyle/>
                    <a:p>
                      <a:pPr algn="ctr" fontAlgn="b"/>
                      <a:r>
                        <a:rPr lang="en-US" sz="1800" b="0" i="0" u="none" strike="noStrike">
                          <a:solidFill>
                            <a:srgbClr val="000000"/>
                          </a:solidFill>
                          <a:effectLst/>
                          <a:latin typeface="Century Gothic" charset="0"/>
                          <a:ea typeface="Century Gothic" charset="0"/>
                          <a:cs typeface="Century Gothic" charset="0"/>
                        </a:rPr>
                        <a:t>McInnis</a:t>
                      </a:r>
                    </a:p>
                  </a:txBody>
                  <a:tcPr marL="12700" marR="12700" marT="12700" marB="0" anchor="b">
                    <a:lnL>
                      <a:noFill/>
                    </a:lnL>
                    <a:lnR>
                      <a:noFill/>
                    </a:lnR>
                    <a:lnT>
                      <a:noFill/>
                    </a:lnT>
                    <a:lnB>
                      <a:noFill/>
                    </a:lnB>
                    <a:solidFill>
                      <a:srgbClr val="00FA00"/>
                    </a:solidFill>
                  </a:tcPr>
                </a:tc>
                <a:tc>
                  <a:txBody>
                    <a:bodyPr/>
                    <a:lstStyle/>
                    <a:p>
                      <a:pPr algn="ctr" fontAlgn="b"/>
                      <a:r>
                        <a:rPr lang="en-US" sz="2000" b="0" i="0" u="none" strike="noStrike">
                          <a:solidFill>
                            <a:srgbClr val="000000"/>
                          </a:solidFill>
                          <a:effectLst/>
                          <a:latin typeface="Century Gothic" charset="0"/>
                          <a:ea typeface="Century Gothic" charset="0"/>
                          <a:cs typeface="Century Gothic" charset="0"/>
                        </a:rPr>
                        <a:t>A Gym</a:t>
                      </a:r>
                    </a:p>
                  </a:txBody>
                  <a:tcPr marL="12700" marR="12700" marT="12700" marB="0" anchor="b">
                    <a:lnL>
                      <a:noFill/>
                    </a:lnL>
                    <a:lnR>
                      <a:noFill/>
                    </a:lnR>
                    <a:lnT>
                      <a:noFill/>
                    </a:lnT>
                    <a:lnB>
                      <a:noFill/>
                    </a:lnB>
                    <a:solidFill>
                      <a:srgbClr val="00FA00"/>
                    </a:solidFill>
                  </a:tcPr>
                </a:tc>
                <a:tc>
                  <a:txBody>
                    <a:bodyPr/>
                    <a:lstStyle/>
                    <a:p>
                      <a:pPr algn="ctr" fontAlgn="b"/>
                      <a:r>
                        <a:rPr lang="en-US" sz="2000" b="0" i="0" u="none" strike="noStrike">
                          <a:solidFill>
                            <a:srgbClr val="000000"/>
                          </a:solidFill>
                          <a:effectLst/>
                          <a:latin typeface="Century Gothic" charset="0"/>
                          <a:ea typeface="Century Gothic" charset="0"/>
                          <a:cs typeface="Century Gothic" charset="0"/>
                        </a:rPr>
                        <a:t>Art- </a:t>
                      </a:r>
                      <a:r>
                        <a:rPr lang="en-US" sz="2000" b="0" i="0" u="none" strike="noStrike" err="1">
                          <a:solidFill>
                            <a:srgbClr val="000000"/>
                          </a:solidFill>
                          <a:effectLst/>
                          <a:latin typeface="Century Gothic" charset="0"/>
                          <a:ea typeface="Century Gothic" charset="0"/>
                          <a:cs typeface="Century Gothic" charset="0"/>
                        </a:rPr>
                        <a:t>Cychowski</a:t>
                      </a:r>
                      <a:endParaRPr lang="en-US"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00FA0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Guidance- A</a:t>
                      </a:r>
                    </a:p>
                    <a:p>
                      <a:pPr algn="ctr" fontAlgn="b"/>
                      <a:r>
                        <a:rPr lang="is-IS" sz="2000" b="0" i="0" u="none" strike="noStrike">
                          <a:solidFill>
                            <a:srgbClr val="000000"/>
                          </a:solidFill>
                          <a:effectLst/>
                          <a:latin typeface="Century Gothic" charset="0"/>
                          <a:ea typeface="Century Gothic" charset="0"/>
                          <a:cs typeface="Century Gothic" charset="0"/>
                        </a:rPr>
                        <a:t>Library-B</a:t>
                      </a:r>
                    </a:p>
                  </a:txBody>
                  <a:tcPr marL="12700" marR="12700" marT="12700" marB="0" anchor="b">
                    <a:lnL>
                      <a:noFill/>
                    </a:lnL>
                    <a:lnR>
                      <a:noFill/>
                    </a:lnR>
                    <a:lnT>
                      <a:noFill/>
                    </a:lnT>
                    <a:lnB>
                      <a:noFill/>
                    </a:lnB>
                    <a:solidFill>
                      <a:srgbClr val="00FA00"/>
                    </a:solidFill>
                  </a:tcPr>
                </a:tc>
                <a:tc>
                  <a:txBody>
                    <a:bodyPr/>
                    <a:lstStyle/>
                    <a:p>
                      <a:pPr algn="ctr" fontAlgn="b"/>
                      <a:r>
                        <a:rPr lang="de-DE" sz="2000" b="0" i="0" u="none" strike="noStrike">
                          <a:solidFill>
                            <a:srgbClr val="000000"/>
                          </a:solidFill>
                          <a:effectLst/>
                          <a:latin typeface="Century Gothic" charset="0"/>
                          <a:ea typeface="Century Gothic" charset="0"/>
                          <a:cs typeface="Century Gothic" charset="0"/>
                        </a:rPr>
                        <a:t>A </a:t>
                      </a:r>
                      <a:r>
                        <a:rPr lang="de-DE" sz="2000" b="0" i="0" u="none" strike="noStrike" err="1">
                          <a:solidFill>
                            <a:srgbClr val="000000"/>
                          </a:solidFill>
                          <a:effectLst/>
                          <a:latin typeface="Century Gothic" charset="0"/>
                          <a:ea typeface="Century Gothic" charset="0"/>
                          <a:cs typeface="Century Gothic" charset="0"/>
                        </a:rPr>
                        <a:t>Gym</a:t>
                      </a:r>
                      <a:endParaRPr lang="de-DE"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00FA00"/>
                    </a:solidFill>
                  </a:tcPr>
                </a:tc>
                <a:tc>
                  <a:txBody>
                    <a:bodyPr/>
                    <a:lstStyle/>
                    <a:p>
                      <a:pPr algn="ctr" fontAlgn="b"/>
                      <a:r>
                        <a:rPr lang="it-IT" sz="2000" b="0" i="0" u="none" strike="noStrike">
                          <a:solidFill>
                            <a:srgbClr val="000000"/>
                          </a:solidFill>
                          <a:effectLst/>
                          <a:latin typeface="Century Gothic" charset="0"/>
                          <a:ea typeface="Century Gothic" charset="0"/>
                          <a:cs typeface="Century Gothic" charset="0"/>
                        </a:rPr>
                        <a:t>Music- </a:t>
                      </a:r>
                      <a:r>
                        <a:rPr lang="it-IT" sz="2000" b="0" i="0" u="none" strike="noStrike" err="1">
                          <a:solidFill>
                            <a:srgbClr val="000000"/>
                          </a:solidFill>
                          <a:effectLst/>
                          <a:latin typeface="Century Gothic" charset="0"/>
                          <a:ea typeface="Century Gothic" charset="0"/>
                          <a:cs typeface="Century Gothic" charset="0"/>
                        </a:rPr>
                        <a:t>Caudle</a:t>
                      </a:r>
                      <a:endParaRPr lang="it-IT"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00FA00"/>
                    </a:solidFill>
                  </a:tcPr>
                </a:tc>
                <a:extLst>
                  <a:ext uri="{0D108BD9-81ED-4DB2-BD59-A6C34878D82A}">
                    <a16:rowId xmlns:a16="http://schemas.microsoft.com/office/drawing/2014/main" val="4074193048"/>
                  </a:ext>
                </a:extLst>
              </a:tr>
              <a:tr h="568779">
                <a:tc>
                  <a:txBody>
                    <a:bodyPr/>
                    <a:lstStyle/>
                    <a:p>
                      <a:pPr algn="ctr" fontAlgn="b"/>
                      <a:r>
                        <a:rPr lang="en-US" sz="1800" b="0" i="0" u="none" strike="noStrike">
                          <a:solidFill>
                            <a:srgbClr val="000000"/>
                          </a:solidFill>
                          <a:effectLst/>
                          <a:latin typeface="Century Gothic" charset="0"/>
                          <a:ea typeface="Century Gothic" charset="0"/>
                          <a:cs typeface="Century Gothic" charset="0"/>
                        </a:rPr>
                        <a:t>Hamilton</a:t>
                      </a:r>
                    </a:p>
                  </a:txBody>
                  <a:tcPr marL="12700" marR="12700" marT="12700" marB="0" anchor="b">
                    <a:lnL>
                      <a:noFill/>
                    </a:lnL>
                    <a:lnR>
                      <a:noFill/>
                    </a:lnR>
                    <a:lnT>
                      <a:noFill/>
                    </a:lnT>
                    <a:lnB>
                      <a:noFill/>
                    </a:lnB>
                    <a:solidFill>
                      <a:srgbClr val="FF0000"/>
                    </a:solidFill>
                  </a:tcPr>
                </a:tc>
                <a:tc>
                  <a:txBody>
                    <a:bodyPr/>
                    <a:lstStyle/>
                    <a:p>
                      <a:pPr algn="ctr" fontAlgn="b"/>
                      <a:r>
                        <a:rPr lang="it-IT" sz="2000" b="0" i="0" u="none" strike="noStrike">
                          <a:solidFill>
                            <a:srgbClr val="000000"/>
                          </a:solidFill>
                          <a:effectLst/>
                          <a:latin typeface="Century Gothic" charset="0"/>
                          <a:ea typeface="Century Gothic" charset="0"/>
                          <a:cs typeface="Century Gothic" charset="0"/>
                        </a:rPr>
                        <a:t>Music- </a:t>
                      </a:r>
                      <a:r>
                        <a:rPr lang="it-IT" sz="2000" b="0" i="0" u="none" strike="noStrike" err="1">
                          <a:solidFill>
                            <a:srgbClr val="000000"/>
                          </a:solidFill>
                          <a:effectLst/>
                          <a:latin typeface="Century Gothic" charset="0"/>
                          <a:ea typeface="Century Gothic" charset="0"/>
                          <a:cs typeface="Century Gothic" charset="0"/>
                        </a:rPr>
                        <a:t>Caudle</a:t>
                      </a:r>
                      <a:endParaRPr lang="it-IT"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FF0000"/>
                    </a:solidFill>
                  </a:tcPr>
                </a:tc>
                <a:tc>
                  <a:txBody>
                    <a:bodyPr/>
                    <a:lstStyle/>
                    <a:p>
                      <a:pPr algn="ctr" fontAlgn="b"/>
                      <a:r>
                        <a:rPr lang="it-IT" sz="2000" b="0" i="0" u="none" strike="noStrike">
                          <a:solidFill>
                            <a:srgbClr val="000000"/>
                          </a:solidFill>
                          <a:effectLst/>
                          <a:latin typeface="Century Gothic" charset="0"/>
                          <a:ea typeface="Century Gothic" charset="0"/>
                          <a:cs typeface="Century Gothic" charset="0"/>
                        </a:rPr>
                        <a:t>B </a:t>
                      </a:r>
                      <a:r>
                        <a:rPr lang="it-IT" sz="2000" b="0" i="0" u="none" strike="noStrike" err="1">
                          <a:solidFill>
                            <a:srgbClr val="000000"/>
                          </a:solidFill>
                          <a:effectLst/>
                          <a:latin typeface="Century Gothic" charset="0"/>
                          <a:ea typeface="Century Gothic" charset="0"/>
                          <a:cs typeface="Century Gothic" charset="0"/>
                        </a:rPr>
                        <a:t>Gym</a:t>
                      </a:r>
                      <a:endParaRPr lang="it-IT"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Century Gothic" charset="0"/>
                          <a:ea typeface="Century Gothic" charset="0"/>
                          <a:cs typeface="Century Gothic" charset="0"/>
                        </a:rPr>
                        <a:t>Art- </a:t>
                      </a:r>
                      <a:r>
                        <a:rPr lang="en-US" sz="2000" b="0" i="0" u="none" strike="noStrike" err="1">
                          <a:solidFill>
                            <a:srgbClr val="000000"/>
                          </a:solidFill>
                          <a:effectLst/>
                          <a:latin typeface="Century Gothic" charset="0"/>
                          <a:ea typeface="Century Gothic" charset="0"/>
                          <a:cs typeface="Century Gothic" charset="0"/>
                        </a:rPr>
                        <a:t>Cychowski</a:t>
                      </a:r>
                      <a:endParaRPr lang="en-US" sz="2000" b="0" i="0" u="none" strike="noStrike">
                        <a:solidFill>
                          <a:srgbClr val="000000"/>
                        </a:solidFill>
                        <a:effectLst/>
                        <a:latin typeface="Century Gothic" charset="0"/>
                        <a:ea typeface="Century Gothic" charset="0"/>
                        <a:cs typeface="Century Gothic" charset="0"/>
                      </a:endParaRPr>
                    </a:p>
                  </a:txBody>
                  <a:tcPr marL="12700" marR="12700" marT="12700" marB="0" anchor="b">
                    <a:lnL>
                      <a:noFill/>
                    </a:lnL>
                    <a:lnR>
                      <a:noFill/>
                    </a:lnR>
                    <a:lnT>
                      <a:noFill/>
                    </a:lnT>
                    <a:lnB>
                      <a:noFill/>
                    </a:lnB>
                    <a:solidFill>
                      <a:srgbClr val="FF0000"/>
                    </a:solidFill>
                  </a:tcPr>
                </a:tc>
                <a:tc>
                  <a:txBody>
                    <a:bodyPr/>
                    <a:lstStyle/>
                    <a:p>
                      <a:pPr algn="ctr" fontAlgn="b"/>
                      <a:r>
                        <a:rPr lang="is-IS" sz="2000" b="0" i="0" u="none" strike="noStrike">
                          <a:solidFill>
                            <a:srgbClr val="000000"/>
                          </a:solidFill>
                          <a:effectLst/>
                          <a:latin typeface="Century Gothic" charset="0"/>
                          <a:ea typeface="Century Gothic" charset="0"/>
                          <a:cs typeface="Century Gothic" charset="0"/>
                        </a:rPr>
                        <a:t>Guidance-A</a:t>
                      </a:r>
                    </a:p>
                    <a:p>
                      <a:pPr algn="ctr" fontAlgn="b"/>
                      <a:r>
                        <a:rPr lang="is-IS" sz="2000" b="0" i="0" u="none" strike="noStrike">
                          <a:solidFill>
                            <a:srgbClr val="000000"/>
                          </a:solidFill>
                          <a:effectLst/>
                          <a:latin typeface="Century Gothic" charset="0"/>
                          <a:ea typeface="Century Gothic" charset="0"/>
                          <a:cs typeface="Century Gothic" charset="0"/>
                        </a:rPr>
                        <a:t>Library-B</a:t>
                      </a:r>
                    </a:p>
                  </a:txBody>
                  <a:tcPr marL="12700" marR="12700" marT="12700" marB="0" anchor="b">
                    <a:lnL>
                      <a:noFill/>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Century Gothic" charset="0"/>
                          <a:ea typeface="Century Gothic" charset="0"/>
                          <a:cs typeface="Century Gothic" charset="0"/>
                        </a:rPr>
                        <a:t>B Gym</a:t>
                      </a:r>
                    </a:p>
                  </a:txBody>
                  <a:tcPr marL="12700" marR="12700" marT="12700" marB="0" anchor="b">
                    <a:lnL>
                      <a:noFill/>
                    </a:lnL>
                    <a:lnR>
                      <a:noFill/>
                    </a:lnR>
                    <a:lnT>
                      <a:noFill/>
                    </a:lnT>
                    <a:lnB>
                      <a:noFill/>
                    </a:lnB>
                    <a:solidFill>
                      <a:srgbClr val="FF0000"/>
                    </a:solidFill>
                  </a:tcPr>
                </a:tc>
                <a:extLst>
                  <a:ext uri="{0D108BD9-81ED-4DB2-BD59-A6C34878D82A}">
                    <a16:rowId xmlns:a16="http://schemas.microsoft.com/office/drawing/2014/main" val="4253967589"/>
                  </a:ext>
                </a:extLst>
              </a:tr>
            </a:tbl>
          </a:graphicData>
        </a:graphic>
      </p:graphicFrame>
    </p:spTree>
    <p:extLst>
      <p:ext uri="{BB962C8B-B14F-4D97-AF65-F5344CB8AC3E}">
        <p14:creationId xmlns:p14="http://schemas.microsoft.com/office/powerpoint/2010/main" val="61126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30B-DC43-42F7-8821-00C1FF812844}"/>
              </a:ext>
            </a:extLst>
          </p:cNvPr>
          <p:cNvSpPr>
            <a:spLocks noGrp="1"/>
          </p:cNvSpPr>
          <p:nvPr>
            <p:ph type="title"/>
          </p:nvPr>
        </p:nvSpPr>
        <p:spPr/>
        <p:txBody>
          <a:bodyPr/>
          <a:lstStyle/>
          <a:p>
            <a:pPr algn="ctr"/>
            <a:r>
              <a:rPr lang="en-US" dirty="0">
                <a:cs typeface="Calibri Light"/>
              </a:rPr>
              <a:t>About Mrs. Hamilton</a:t>
            </a:r>
          </a:p>
        </p:txBody>
      </p:sp>
      <p:sp>
        <p:nvSpPr>
          <p:cNvPr id="3" name="Content Placeholder 2">
            <a:extLst>
              <a:ext uri="{FF2B5EF4-FFF2-40B4-BE49-F238E27FC236}">
                <a16:creationId xmlns:a16="http://schemas.microsoft.com/office/drawing/2014/main" id="{34CEADF1-96AC-4899-80E5-C7DD72740065}"/>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Married for 15 years – Husband employed at The University of Memphis with Men’s Basketball</a:t>
            </a:r>
            <a:endParaRPr lang="en-US" dirty="0"/>
          </a:p>
          <a:p>
            <a:pPr marL="0" indent="0">
              <a:buNone/>
            </a:pPr>
            <a:endParaRPr lang="en-US" dirty="0">
              <a:cs typeface="Calibri"/>
            </a:endParaRPr>
          </a:p>
          <a:p>
            <a:pPr marL="0" indent="0">
              <a:buNone/>
            </a:pPr>
            <a:r>
              <a:rPr lang="en-US" dirty="0">
                <a:cs typeface="Calibri"/>
              </a:rPr>
              <a:t>3 Daughters – Bailey (13), Brooke (10), and Bella (4)</a:t>
            </a:r>
          </a:p>
          <a:p>
            <a:pPr marL="0" indent="0">
              <a:buNone/>
            </a:pPr>
            <a:r>
              <a:rPr lang="en-US" dirty="0">
                <a:cs typeface="Calibri"/>
              </a:rPr>
              <a:t>19th year in the field of education. 1st year at Riverdale Elementary.</a:t>
            </a:r>
          </a:p>
          <a:p>
            <a:pPr marL="0" indent="0">
              <a:buNone/>
            </a:pPr>
            <a:endParaRPr lang="en-US" dirty="0">
              <a:cs typeface="Calibri"/>
            </a:endParaRPr>
          </a:p>
          <a:p>
            <a:pPr marL="0" indent="0">
              <a:buNone/>
            </a:pPr>
            <a:r>
              <a:rPr lang="en-US" dirty="0">
                <a:cs typeface="Calibri"/>
              </a:rPr>
              <a:t>Bachelors in Elementary Education from The University of Memphis and Masters in Curriculum and Instruction from Union University</a:t>
            </a:r>
          </a:p>
          <a:p>
            <a:pPr marL="0" indent="0">
              <a:buNone/>
            </a:pPr>
            <a:endParaRPr lang="en-US" dirty="0">
              <a:cs typeface="Calibri"/>
            </a:endParaRPr>
          </a:p>
        </p:txBody>
      </p:sp>
    </p:spTree>
    <p:extLst>
      <p:ext uri="{BB962C8B-B14F-4D97-AF65-F5344CB8AC3E}">
        <p14:creationId xmlns:p14="http://schemas.microsoft.com/office/powerpoint/2010/main" val="1990849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91772" y="409680"/>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Important Dates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93" y="3265714"/>
            <a:ext cx="1517556" cy="34150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8009" y="2096619"/>
            <a:ext cx="2193813" cy="3415035"/>
          </a:xfrm>
          <a:prstGeom prst="rect">
            <a:avLst/>
          </a:prstGeom>
        </p:spPr>
      </p:pic>
      <p:sp>
        <p:nvSpPr>
          <p:cNvPr id="3" name="TextBox 2"/>
          <p:cNvSpPr txBox="1"/>
          <p:nvPr/>
        </p:nvSpPr>
        <p:spPr>
          <a:xfrm>
            <a:off x="418002" y="1235073"/>
            <a:ext cx="11355994" cy="553998"/>
          </a:xfrm>
          <a:prstGeom prst="rect">
            <a:avLst/>
          </a:prstGeom>
          <a:noFill/>
        </p:spPr>
        <p:txBody>
          <a:bodyPr wrap="none" rtlCol="0">
            <a:spAutoFit/>
          </a:bodyPr>
          <a:lstStyle/>
          <a:p>
            <a:r>
              <a:rPr lang="en-US" sz="3000">
                <a:latin typeface="Century Gothic" charset="0"/>
                <a:ea typeface="Century Gothic" charset="0"/>
                <a:cs typeface="Century Gothic" charset="0"/>
              </a:rPr>
              <a:t>Look for important dates on our websites/ Google calendar </a:t>
            </a:r>
          </a:p>
        </p:txBody>
      </p:sp>
      <p:sp>
        <p:nvSpPr>
          <p:cNvPr id="7" name="Rectangle 6"/>
          <p:cNvSpPr/>
          <p:nvPr/>
        </p:nvSpPr>
        <p:spPr>
          <a:xfrm>
            <a:off x="2198914" y="2096619"/>
            <a:ext cx="7794171" cy="1815882"/>
          </a:xfrm>
          <a:prstGeom prst="rect">
            <a:avLst/>
          </a:prstGeom>
        </p:spPr>
        <p:txBody>
          <a:bodyPr wrap="square">
            <a:spAutoFit/>
          </a:bodyPr>
          <a:lstStyle/>
          <a:p>
            <a:r>
              <a:rPr lang="en-US" sz="2000">
                <a:latin typeface="Century Gothic" charset="0"/>
                <a:ea typeface="Times New Roman" charset="0"/>
                <a:cs typeface="American Typewriter" charset="0"/>
              </a:rPr>
              <a:t> </a:t>
            </a:r>
            <a:endParaRPr lang="en-US" sz="2000">
              <a:latin typeface="Times New Roman" charset="0"/>
              <a:ea typeface="Times New Roman" charset="0"/>
            </a:endParaRPr>
          </a:p>
          <a:p>
            <a:r>
              <a:rPr lang="en-US" sz="2000" b="1">
                <a:latin typeface="Century Gothic" charset="0"/>
                <a:ea typeface="Times New Roman" charset="0"/>
                <a:cs typeface="American Typewriter" charset="0"/>
              </a:rPr>
              <a:t>Websites: </a:t>
            </a:r>
            <a:endParaRPr lang="en-US" sz="2000">
              <a:latin typeface="Times New Roman" charset="0"/>
              <a:ea typeface="Times New Roman" charset="0"/>
            </a:endParaRPr>
          </a:p>
          <a:p>
            <a:endParaRPr lang="en-US">
              <a:latin typeface="Century Gothic" charset="0"/>
              <a:ea typeface="Times New Roman" charset="0"/>
              <a:cs typeface="American Typewriter" charset="0"/>
            </a:endParaRPr>
          </a:p>
          <a:p>
            <a:r>
              <a:rPr lang="en-US">
                <a:latin typeface="Century Gothic" charset="0"/>
                <a:ea typeface="Times New Roman" charset="0"/>
                <a:cs typeface="American Typewriter" charset="0"/>
              </a:rPr>
              <a:t>Riverdale: </a:t>
            </a:r>
            <a:r>
              <a:rPr lang="en-US" u="sng">
                <a:solidFill>
                  <a:srgbClr val="0000CC"/>
                </a:solidFill>
                <a:latin typeface="Century Gothic" charset="0"/>
                <a:ea typeface="Times New Roman" charset="0"/>
                <a:cs typeface="American Typewriter" charset="0"/>
                <a:hlinkClick r:id="rId5"/>
              </a:rPr>
              <a:t>http://www.gmsdk12.org/riverdaleelementary_home.aspx</a:t>
            </a:r>
            <a:endParaRPr lang="en-US" sz="2000">
              <a:latin typeface="Times New Roman" charset="0"/>
              <a:ea typeface="Times New Roman" charset="0"/>
            </a:endParaRPr>
          </a:p>
          <a:p>
            <a:r>
              <a:rPr lang="en-US">
                <a:latin typeface="Century Gothic" charset="0"/>
                <a:ea typeface="Times New Roman" charset="0"/>
                <a:cs typeface="American Typewriter" charset="0"/>
              </a:rPr>
              <a:t>Riverdale PTO </a:t>
            </a:r>
            <a:r>
              <a:rPr lang="en-US">
                <a:latin typeface="Century Gothic" charset="0"/>
                <a:ea typeface="Times New Roman" charset="0"/>
                <a:cs typeface="American Typewriter" charset="0"/>
                <a:hlinkClick r:id="rId6"/>
              </a:rPr>
              <a:t>http://riverdalepto.com/</a:t>
            </a:r>
            <a:endParaRPr lang="en-US">
              <a:latin typeface="Century Gothic" charset="0"/>
              <a:ea typeface="Times New Roman" charset="0"/>
              <a:cs typeface="American Typewriter" charset="0"/>
            </a:endParaRPr>
          </a:p>
          <a:p>
            <a:r>
              <a:rPr lang="en-US">
                <a:latin typeface="Century Gothic" charset="0"/>
                <a:ea typeface="Times New Roman" charset="0"/>
                <a:cs typeface="American Typewriter" charset="0"/>
              </a:rPr>
              <a:t>GMSD: </a:t>
            </a:r>
            <a:r>
              <a:rPr lang="en-US" u="sng">
                <a:solidFill>
                  <a:srgbClr val="0000CC"/>
                </a:solidFill>
                <a:latin typeface="Century Gothic" charset="0"/>
                <a:ea typeface="Times New Roman" charset="0"/>
                <a:cs typeface="American Typewriter" charset="0"/>
                <a:hlinkClick r:id="rId7"/>
              </a:rPr>
              <a:t>http://www.gmsdk12.org/</a:t>
            </a:r>
            <a:endParaRPr lang="en-US" sz="2000">
              <a:effectLst/>
              <a:latin typeface="Times New Roman" charset="0"/>
              <a:ea typeface="Times New Roman" charset="0"/>
            </a:endParaRPr>
          </a:p>
        </p:txBody>
      </p:sp>
    </p:spTree>
    <p:extLst>
      <p:ext uri="{BB962C8B-B14F-4D97-AF65-F5344CB8AC3E}">
        <p14:creationId xmlns:p14="http://schemas.microsoft.com/office/powerpoint/2010/main" val="1123819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1154-D01D-6945-9DDE-E0BA8798E15C}"/>
              </a:ext>
            </a:extLst>
          </p:cNvPr>
          <p:cNvSpPr>
            <a:spLocks noGrp="1"/>
          </p:cNvSpPr>
          <p:nvPr>
            <p:ph type="title"/>
          </p:nvPr>
        </p:nvSpPr>
        <p:spPr/>
        <p:txBody>
          <a:bodyPr/>
          <a:lstStyle/>
          <a:p>
            <a:r>
              <a:rPr lang="en-US" dirty="0"/>
              <a:t>Mrs. </a:t>
            </a:r>
            <a:r>
              <a:rPr lang="en-US"/>
              <a:t>Hamilton’s </a:t>
            </a:r>
            <a:r>
              <a:rPr lang="en-US" dirty="0"/>
              <a:t>Wish List</a:t>
            </a:r>
          </a:p>
        </p:txBody>
      </p:sp>
      <p:sp>
        <p:nvSpPr>
          <p:cNvPr id="3" name="Content Placeholder 2">
            <a:extLst>
              <a:ext uri="{FF2B5EF4-FFF2-40B4-BE49-F238E27FC236}">
                <a16:creationId xmlns:a16="http://schemas.microsoft.com/office/drawing/2014/main" id="{35EAC264-38BA-1142-93C9-0116CE3AFA35}"/>
              </a:ext>
            </a:extLst>
          </p:cNvPr>
          <p:cNvSpPr>
            <a:spLocks noGrp="1"/>
          </p:cNvSpPr>
          <p:nvPr>
            <p:ph idx="1"/>
          </p:nvPr>
        </p:nvSpPr>
        <p:spPr/>
        <p:txBody>
          <a:bodyPr/>
          <a:lstStyle/>
          <a:p>
            <a:r>
              <a:rPr lang="en-US" dirty="0"/>
              <a:t>Packages of candy – **no peanut butter please** (Smarties, suckers, Sweet Tarts, Skittles, M&amp;M’s, chocolate, </a:t>
            </a:r>
            <a:r>
              <a:rPr lang="en-US" dirty="0" err="1"/>
              <a:t>Laffy</a:t>
            </a:r>
            <a:r>
              <a:rPr lang="en-US" dirty="0"/>
              <a:t> Taffy, etc.)</a:t>
            </a:r>
          </a:p>
          <a:p>
            <a:r>
              <a:rPr lang="en-US" dirty="0"/>
              <a:t>Recess games – ones from home that are in good shape or new</a:t>
            </a:r>
          </a:p>
          <a:p>
            <a:r>
              <a:rPr lang="en-US" dirty="0"/>
              <a:t>Reams of copy paper (white and color)</a:t>
            </a:r>
          </a:p>
          <a:p>
            <a:r>
              <a:rPr lang="en-US" dirty="0"/>
              <a:t>Page Protectors</a:t>
            </a:r>
          </a:p>
          <a:p>
            <a:r>
              <a:rPr lang="en-US" dirty="0"/>
              <a:t>Glass Cleaner (for laptops)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18177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91772" y="409680"/>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Thank you so much for coming!!</a:t>
            </a:r>
          </a:p>
        </p:txBody>
      </p:sp>
      <p:pic>
        <p:nvPicPr>
          <p:cNvPr id="4" name="Picture 3"/>
          <p:cNvPicPr>
            <a:picLocks noChangeAspect="1"/>
          </p:cNvPicPr>
          <p:nvPr/>
        </p:nvPicPr>
        <p:blipFill>
          <a:blip r:embed="rId3"/>
          <a:stretch>
            <a:fillRect/>
          </a:stretch>
        </p:blipFill>
        <p:spPr>
          <a:xfrm>
            <a:off x="4552627" y="1413525"/>
            <a:ext cx="3198001" cy="4791331"/>
          </a:xfrm>
          <a:prstGeom prst="rect">
            <a:avLst/>
          </a:prstGeom>
        </p:spPr>
      </p:pic>
    </p:spTree>
    <p:extLst>
      <p:ext uri="{BB962C8B-B14F-4D97-AF65-F5344CB8AC3E}">
        <p14:creationId xmlns:p14="http://schemas.microsoft.com/office/powerpoint/2010/main" val="41548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1" y="2435109"/>
            <a:ext cx="10319658" cy="3785652"/>
          </a:xfrm>
          <a:prstGeom prst="rect">
            <a:avLst/>
          </a:prstGeom>
        </p:spPr>
        <p:txBody>
          <a:bodyPr wrap="square">
            <a:spAutoFit/>
          </a:bodyPr>
          <a:lstStyle/>
          <a:p>
            <a:r>
              <a:rPr lang="en-US" sz="2400">
                <a:solidFill>
                  <a:srgbClr val="000000"/>
                </a:solidFill>
                <a:latin typeface="Century Gothic" charset="0"/>
                <a:ea typeface="Times New Roman" charset="0"/>
              </a:rPr>
              <a:t>Mrs. Callaway: </a:t>
            </a:r>
            <a:r>
              <a:rPr lang="en-US" sz="2400">
                <a:solidFill>
                  <a:srgbClr val="000000"/>
                </a:solidFill>
                <a:latin typeface="Century Gothic" charset="0"/>
                <a:ea typeface="Times New Roman" charset="0"/>
                <a:hlinkClick r:id="rId3"/>
              </a:rPr>
              <a:t>amy.callaway@gmsdk12.org</a:t>
            </a:r>
            <a:r>
              <a:rPr lang="en-US" sz="2400">
                <a:solidFill>
                  <a:srgbClr val="000000"/>
                </a:solidFill>
                <a:latin typeface="Century Gothic" charset="0"/>
                <a:ea typeface="Times New Roman" charset="0"/>
              </a:rPr>
              <a:t> </a:t>
            </a:r>
          </a:p>
          <a:p>
            <a:r>
              <a:rPr lang="en-US" sz="2400">
                <a:solidFill>
                  <a:srgbClr val="000000"/>
                </a:solidFill>
                <a:latin typeface="Century Gothic" charset="0"/>
                <a:ea typeface="Times New Roman" charset="0"/>
              </a:rPr>
              <a:t>Mrs. Hamilton: </a:t>
            </a:r>
            <a:r>
              <a:rPr lang="en-US" sz="2400">
                <a:solidFill>
                  <a:srgbClr val="000000"/>
                </a:solidFill>
                <a:latin typeface="Century Gothic" charset="0"/>
                <a:ea typeface="Times New Roman" charset="0"/>
                <a:hlinkClick r:id="rId4"/>
              </a:rPr>
              <a:t>TAMARA.HAMILTON@gmsdk12.org</a:t>
            </a:r>
            <a:r>
              <a:rPr lang="en-US" sz="2400">
                <a:solidFill>
                  <a:srgbClr val="000000"/>
                </a:solidFill>
                <a:latin typeface="Century Gothic" charset="0"/>
                <a:ea typeface="Times New Roman" charset="0"/>
              </a:rPr>
              <a:t> </a:t>
            </a:r>
          </a:p>
          <a:p>
            <a:r>
              <a:rPr lang="en-US" sz="2400">
                <a:solidFill>
                  <a:srgbClr val="000000"/>
                </a:solidFill>
                <a:latin typeface="Century Gothic" charset="0"/>
                <a:ea typeface="Times New Roman" charset="0"/>
              </a:rPr>
              <a:t>Ms. McInnis: </a:t>
            </a:r>
            <a:r>
              <a:rPr lang="en-US" sz="2400">
                <a:solidFill>
                  <a:srgbClr val="000000"/>
                </a:solidFill>
                <a:latin typeface="Century Gothic" charset="0"/>
                <a:ea typeface="Times New Roman" charset="0"/>
                <a:hlinkClick r:id="rId5"/>
              </a:rPr>
              <a:t>ashley.mcinnis@gmsdk12.org</a:t>
            </a:r>
            <a:endParaRPr lang="en-US" sz="2400">
              <a:solidFill>
                <a:srgbClr val="000000"/>
              </a:solidFill>
              <a:latin typeface="Century Gothic" charset="0"/>
              <a:ea typeface="Times New Roman" charset="0"/>
            </a:endParaRPr>
          </a:p>
          <a:p>
            <a:endParaRPr lang="en-US" sz="2400">
              <a:solidFill>
                <a:srgbClr val="000000"/>
              </a:solidFill>
              <a:latin typeface="Century Gothic" charset="0"/>
              <a:ea typeface="Times New Roman" charset="0"/>
            </a:endParaRPr>
          </a:p>
          <a:p>
            <a:r>
              <a:rPr lang="en-US" sz="2400">
                <a:solidFill>
                  <a:srgbClr val="000000"/>
                </a:solidFill>
                <a:latin typeface="Century Gothic" charset="0"/>
                <a:ea typeface="Times New Roman" charset="0"/>
              </a:rPr>
              <a:t>	</a:t>
            </a:r>
          </a:p>
          <a:p>
            <a:r>
              <a:rPr lang="en-US" sz="2400">
                <a:solidFill>
                  <a:srgbClr val="000000"/>
                </a:solidFill>
                <a:latin typeface="Century Gothic" charset="0"/>
                <a:ea typeface="Times New Roman" charset="0"/>
              </a:rPr>
              <a:t>Mrs. Dees: </a:t>
            </a:r>
            <a:r>
              <a:rPr lang="en-US" sz="2400">
                <a:solidFill>
                  <a:srgbClr val="000000"/>
                </a:solidFill>
                <a:latin typeface="Century Gothic" charset="0"/>
                <a:ea typeface="Times New Roman" charset="0"/>
                <a:hlinkClick r:id="rId6"/>
              </a:rPr>
              <a:t>kelly.dees@gmsdk12.org</a:t>
            </a:r>
            <a:r>
              <a:rPr lang="en-US" sz="2400">
                <a:solidFill>
                  <a:srgbClr val="000000"/>
                </a:solidFill>
                <a:latin typeface="Century Gothic" charset="0"/>
                <a:ea typeface="Times New Roman" charset="0"/>
              </a:rPr>
              <a:t>	</a:t>
            </a:r>
          </a:p>
          <a:p>
            <a:r>
              <a:rPr lang="en-US" sz="2400">
                <a:solidFill>
                  <a:srgbClr val="000000"/>
                </a:solidFill>
                <a:latin typeface="Century Gothic" charset="0"/>
                <a:ea typeface="Times New Roman" charset="0"/>
              </a:rPr>
              <a:t>Mrs. Hughes: </a:t>
            </a:r>
            <a:r>
              <a:rPr lang="en-US" sz="2400" u="sng">
                <a:solidFill>
                  <a:srgbClr val="0000CC"/>
                </a:solidFill>
                <a:latin typeface="Century Gothic" charset="0"/>
                <a:ea typeface="Times New Roman" charset="0"/>
                <a:cs typeface="Arial" charset="0"/>
                <a:hlinkClick r:id="rId7"/>
              </a:rPr>
              <a:t>kathie.hughes@gmsdk12.org</a:t>
            </a:r>
            <a:r>
              <a:rPr lang="en-US" sz="2400">
                <a:latin typeface="Century Gothic" charset="0"/>
                <a:ea typeface="Times New Roman" charset="0"/>
                <a:cs typeface="Arial" charset="0"/>
              </a:rPr>
              <a:t> </a:t>
            </a:r>
            <a:endParaRPr lang="en-US" sz="2400">
              <a:solidFill>
                <a:srgbClr val="000000"/>
              </a:solidFill>
              <a:latin typeface="Century Gothic" charset="0"/>
              <a:ea typeface="Times New Roman" charset="0"/>
            </a:endParaRPr>
          </a:p>
          <a:p>
            <a:r>
              <a:rPr lang="en-US" sz="2400">
                <a:solidFill>
                  <a:srgbClr val="000000"/>
                </a:solidFill>
                <a:latin typeface="Century Gothic" charset="0"/>
                <a:ea typeface="Times New Roman" charset="0"/>
              </a:rPr>
              <a:t>Mrs. York: </a:t>
            </a:r>
            <a:r>
              <a:rPr lang="en-US" sz="2400">
                <a:solidFill>
                  <a:srgbClr val="000000"/>
                </a:solidFill>
                <a:latin typeface="Century Gothic" charset="0"/>
                <a:ea typeface="Times New Roman" charset="0"/>
                <a:hlinkClick r:id="rId8"/>
              </a:rPr>
              <a:t>beth.york@gmsdk12.org</a:t>
            </a:r>
            <a:endParaRPr lang="en-US" sz="2400">
              <a:solidFill>
                <a:srgbClr val="000000"/>
              </a:solidFill>
              <a:latin typeface="Century Gothic" charset="0"/>
              <a:ea typeface="Times New Roman" charset="0"/>
            </a:endParaRPr>
          </a:p>
          <a:p>
            <a:endParaRPr lang="en-US" sz="2400">
              <a:effectLst/>
              <a:latin typeface="Times New Roman" charset="0"/>
              <a:ea typeface="Times New Roman" charset="0"/>
            </a:endParaRPr>
          </a:p>
          <a:p>
            <a:r>
              <a:rPr lang="en-US" sz="2400">
                <a:solidFill>
                  <a:srgbClr val="000000"/>
                </a:solidFill>
                <a:effectLst/>
                <a:latin typeface="Century Gothic" charset="0"/>
                <a:ea typeface="Times New Roman" charset="0"/>
              </a:rPr>
              <a:t>		</a:t>
            </a:r>
            <a:endParaRPr lang="en-US" sz="2400">
              <a:effectLst/>
              <a:latin typeface="Times New Roman" charset="0"/>
              <a:ea typeface="Times New Roman" charset="0"/>
            </a:endParaRPr>
          </a:p>
        </p:txBody>
      </p:sp>
      <p:sp>
        <p:nvSpPr>
          <p:cNvPr id="5"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4</a:t>
            </a:r>
            <a:r>
              <a:rPr lang="en-US" baseline="30000">
                <a:solidFill>
                  <a:srgbClr val="FF0000"/>
                </a:solidFill>
                <a:latin typeface="Century Gothic" charset="0"/>
                <a:ea typeface="Century Gothic" charset="0"/>
                <a:cs typeface="Century Gothic" charset="0"/>
              </a:rPr>
              <a:t>th</a:t>
            </a:r>
            <a:r>
              <a:rPr lang="en-US">
                <a:solidFill>
                  <a:srgbClr val="FF0000"/>
                </a:solidFill>
                <a:latin typeface="Century Gothic" charset="0"/>
                <a:ea typeface="Century Gothic" charset="0"/>
                <a:cs typeface="Century Gothic" charset="0"/>
              </a:rPr>
              <a:t> Grade Teacher Emails </a:t>
            </a:r>
          </a:p>
        </p:txBody>
      </p:sp>
    </p:spTree>
    <p:extLst>
      <p:ext uri="{BB962C8B-B14F-4D97-AF65-F5344CB8AC3E}">
        <p14:creationId xmlns:p14="http://schemas.microsoft.com/office/powerpoint/2010/main" val="181682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456976"/>
              </p:ext>
            </p:extLst>
          </p:nvPr>
        </p:nvGraphicFramePr>
        <p:xfrm>
          <a:off x="718456" y="1287229"/>
          <a:ext cx="11321144" cy="5059680"/>
        </p:xfrm>
        <a:graphic>
          <a:graphicData uri="http://schemas.openxmlformats.org/drawingml/2006/table">
            <a:tbl>
              <a:tblPr firstRow="1" firstCol="1" bandRow="1"/>
              <a:tblGrid>
                <a:gridCol w="5660572">
                  <a:extLst>
                    <a:ext uri="{9D8B030D-6E8A-4147-A177-3AD203B41FA5}">
                      <a16:colId xmlns:a16="http://schemas.microsoft.com/office/drawing/2014/main" val="20000"/>
                    </a:ext>
                  </a:extLst>
                </a:gridCol>
                <a:gridCol w="5660572">
                  <a:extLst>
                    <a:ext uri="{9D8B030D-6E8A-4147-A177-3AD203B41FA5}">
                      <a16:colId xmlns:a16="http://schemas.microsoft.com/office/drawing/2014/main" val="20001"/>
                    </a:ext>
                  </a:extLst>
                </a:gridCol>
              </a:tblGrid>
              <a:tr h="0">
                <a:tc gridSpan="2">
                  <a:txBody>
                    <a:bodyPr/>
                    <a:lstStyle/>
                    <a:p>
                      <a:pPr marL="0" marR="0" algn="ctr">
                        <a:spcBef>
                          <a:spcPts val="0"/>
                        </a:spcBef>
                        <a:spcAft>
                          <a:spcPts val="0"/>
                        </a:spcAft>
                      </a:pPr>
                      <a:endParaRPr lang="en-US" sz="12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522113">
                <a:tc>
                  <a:txBody>
                    <a:bodyPr/>
                    <a:lstStyle/>
                    <a:p>
                      <a:pPr marL="342900" marR="0" lvl="0" indent="-342900" algn="l">
                        <a:spcBef>
                          <a:spcPts val="0"/>
                        </a:spcBef>
                        <a:spcAft>
                          <a:spcPts val="0"/>
                        </a:spcAft>
                        <a:buFont typeface="Arial" charset="0"/>
                        <a:buChar char="•"/>
                        <a:tabLst>
                          <a:tab pos="457200" algn="l"/>
                        </a:tabLst>
                      </a:pPr>
                      <a:r>
                        <a:rPr lang="en-US" sz="4000" u="sng">
                          <a:effectLst/>
                          <a:latin typeface="Century Gothic" charset="0"/>
                          <a:ea typeface="Times New Roman" charset="0"/>
                          <a:cs typeface="American Typewriter" charset="0"/>
                        </a:rPr>
                        <a:t>Grading Scale</a:t>
                      </a:r>
                      <a:endParaRPr lang="en-US" sz="4000">
                        <a:effectLst/>
                        <a:latin typeface="Times New Roman" charset="0"/>
                        <a:ea typeface="Times New Roman" charset="0"/>
                        <a:cs typeface="Times New Roman" charset="0"/>
                      </a:endParaRPr>
                    </a:p>
                    <a:p>
                      <a:pPr marL="342900" marR="0" lvl="0" indent="-342900" algn="l">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A 93-100</a:t>
                      </a:r>
                      <a:endParaRPr lang="en-US" sz="4000">
                        <a:effectLst/>
                        <a:latin typeface="Times New Roman" charset="0"/>
                        <a:ea typeface="Times New Roman" charset="0"/>
                        <a:cs typeface="Times New Roman" charset="0"/>
                      </a:endParaRPr>
                    </a:p>
                    <a:p>
                      <a:pPr marL="342900" marR="0" lvl="0" indent="-342900" algn="l">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B 85-92</a:t>
                      </a:r>
                      <a:endParaRPr lang="en-US" sz="4000">
                        <a:effectLst/>
                        <a:latin typeface="Times New Roman" charset="0"/>
                        <a:ea typeface="Times New Roman" charset="0"/>
                        <a:cs typeface="Times New Roman" charset="0"/>
                      </a:endParaRPr>
                    </a:p>
                    <a:p>
                      <a:pPr marL="342900" marR="0" lvl="0" indent="-342900" algn="l">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C 75-84</a:t>
                      </a:r>
                      <a:endParaRPr lang="en-US" sz="4000">
                        <a:effectLst/>
                        <a:latin typeface="Times New Roman" charset="0"/>
                        <a:ea typeface="Times New Roman" charset="0"/>
                        <a:cs typeface="Times New Roman" charset="0"/>
                      </a:endParaRPr>
                    </a:p>
                    <a:p>
                      <a:pPr marL="342900" marR="0" lvl="0" indent="-342900" algn="l">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D 70-74</a:t>
                      </a:r>
                      <a:endParaRPr lang="en-US" sz="4000">
                        <a:effectLst/>
                        <a:latin typeface="Times New Roman" charset="0"/>
                        <a:ea typeface="Times New Roman" charset="0"/>
                        <a:cs typeface="Times New Roman" charset="0"/>
                      </a:endParaRPr>
                    </a:p>
                    <a:p>
                      <a:pPr marL="342900" marR="0" lvl="0" indent="-342900" algn="l">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F Below 70</a:t>
                      </a:r>
                      <a:endParaRPr lang="en-US" sz="4000">
                        <a:effectLst/>
                        <a:latin typeface="Times New Roman" charset="0"/>
                        <a:ea typeface="Times New Roman" charset="0"/>
                        <a:cs typeface="Times New Roman" charset="0"/>
                      </a:endParaRPr>
                    </a:p>
                    <a:p>
                      <a:pPr marL="0" marR="0" algn="l">
                        <a:spcBef>
                          <a:spcPts val="0"/>
                        </a:spcBef>
                        <a:spcAft>
                          <a:spcPts val="0"/>
                        </a:spcAft>
                      </a:pPr>
                      <a:r>
                        <a:rPr lang="en-US" sz="4000">
                          <a:effectLst/>
                          <a:latin typeface="Century Gothic" charset="0"/>
                          <a:ea typeface="Times New Roman" charset="0"/>
                          <a:cs typeface="American Typewriter" charset="0"/>
                        </a:rPr>
                        <a:t> </a:t>
                      </a:r>
                      <a:endParaRPr lang="en-US" sz="40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4000" u="sng">
                          <a:effectLst/>
                          <a:latin typeface="Century Gothic" charset="0"/>
                          <a:ea typeface="Times New Roman" charset="0"/>
                          <a:cs typeface="American Typewriter" charset="0"/>
                        </a:rPr>
                        <a:t>Conduct Scale</a:t>
                      </a:r>
                      <a:endParaRPr lang="en-US" sz="4000">
                        <a:effectLst/>
                        <a:latin typeface="Times New Roman" charset="0"/>
                        <a:ea typeface="Times New Roman" charset="0"/>
                      </a:endParaRPr>
                    </a:p>
                    <a:p>
                      <a:pPr marL="0" marR="0" algn="l">
                        <a:spcBef>
                          <a:spcPts val="0"/>
                        </a:spcBef>
                        <a:spcAft>
                          <a:spcPts val="0"/>
                        </a:spcAft>
                      </a:pPr>
                      <a:r>
                        <a:rPr lang="en-US" sz="4000">
                          <a:effectLst/>
                          <a:latin typeface="Century Gothic" charset="0"/>
                          <a:ea typeface="Times New Roman" charset="0"/>
                          <a:cs typeface="American Typewriter" charset="0"/>
                        </a:rPr>
                        <a:t>E- Excellent</a:t>
                      </a:r>
                      <a:endParaRPr lang="en-US" sz="4000">
                        <a:effectLst/>
                        <a:latin typeface="Times New Roman" charset="0"/>
                        <a:ea typeface="Times New Roman" charset="0"/>
                      </a:endParaRPr>
                    </a:p>
                    <a:p>
                      <a:pPr marL="0" marR="0" algn="l">
                        <a:spcBef>
                          <a:spcPts val="0"/>
                        </a:spcBef>
                        <a:spcAft>
                          <a:spcPts val="0"/>
                        </a:spcAft>
                      </a:pPr>
                      <a:r>
                        <a:rPr lang="en-US" sz="4000">
                          <a:effectLst/>
                          <a:latin typeface="Century Gothic" charset="0"/>
                          <a:ea typeface="Times New Roman" charset="0"/>
                          <a:cs typeface="American Typewriter" charset="0"/>
                        </a:rPr>
                        <a:t>G- Good</a:t>
                      </a:r>
                      <a:endParaRPr lang="en-US" sz="4000">
                        <a:effectLst/>
                        <a:latin typeface="Times New Roman" charset="0"/>
                        <a:ea typeface="Times New Roman" charset="0"/>
                      </a:endParaRPr>
                    </a:p>
                    <a:p>
                      <a:pPr marL="0" marR="0" algn="l">
                        <a:spcBef>
                          <a:spcPts val="0"/>
                        </a:spcBef>
                        <a:spcAft>
                          <a:spcPts val="0"/>
                        </a:spcAft>
                      </a:pPr>
                      <a:r>
                        <a:rPr lang="en-US" sz="4000">
                          <a:effectLst/>
                          <a:latin typeface="Century Gothic" charset="0"/>
                          <a:ea typeface="Times New Roman" charset="0"/>
                          <a:cs typeface="American Typewriter" charset="0"/>
                        </a:rPr>
                        <a:t>S- Satisfactory</a:t>
                      </a:r>
                      <a:endParaRPr lang="en-US" sz="4000">
                        <a:effectLst/>
                        <a:latin typeface="Times New Roman" charset="0"/>
                        <a:ea typeface="Times New Roman" charset="0"/>
                      </a:endParaRPr>
                    </a:p>
                    <a:p>
                      <a:pPr marL="0" marR="0" algn="l">
                        <a:spcBef>
                          <a:spcPts val="0"/>
                        </a:spcBef>
                        <a:spcAft>
                          <a:spcPts val="0"/>
                        </a:spcAft>
                      </a:pPr>
                      <a:r>
                        <a:rPr lang="en-US" sz="4000">
                          <a:effectLst/>
                          <a:latin typeface="Century Gothic" charset="0"/>
                          <a:ea typeface="Times New Roman" charset="0"/>
                          <a:cs typeface="American Typewriter" charset="0"/>
                        </a:rPr>
                        <a:t>N- Needs Improvement</a:t>
                      </a:r>
                      <a:endParaRPr lang="en-US" sz="4000">
                        <a:effectLst/>
                        <a:latin typeface="Times New Roman" charset="0"/>
                        <a:ea typeface="Times New Roman" charset="0"/>
                      </a:endParaRPr>
                    </a:p>
                    <a:p>
                      <a:pPr marL="0" marR="0" algn="l">
                        <a:spcBef>
                          <a:spcPts val="0"/>
                        </a:spcBef>
                        <a:spcAft>
                          <a:spcPts val="0"/>
                        </a:spcAft>
                      </a:pPr>
                      <a:r>
                        <a:rPr lang="en-US" sz="4000">
                          <a:effectLst/>
                          <a:latin typeface="Century Gothic" charset="0"/>
                          <a:ea typeface="Times New Roman" charset="0"/>
                          <a:cs typeface="American Typewriter" charset="0"/>
                        </a:rPr>
                        <a:t>U-Unacceptable</a:t>
                      </a:r>
                      <a:endParaRPr lang="en-US" sz="4000">
                        <a:effectLst/>
                        <a:latin typeface="Times New Roman" charset="0"/>
                        <a:ea typeface="Times New Roman" charset="0"/>
                      </a:endParaRPr>
                    </a:p>
                    <a:p>
                      <a:pPr marL="0" marR="0" algn="l">
                        <a:spcBef>
                          <a:spcPts val="0"/>
                        </a:spcBef>
                        <a:spcAft>
                          <a:spcPts val="0"/>
                        </a:spcAft>
                      </a:pPr>
                      <a:r>
                        <a:rPr lang="en-US" sz="4000">
                          <a:effectLst/>
                          <a:latin typeface="Century Gothic" charset="0"/>
                          <a:ea typeface="Times New Roman" charset="0"/>
                          <a:cs typeface="American Typewriter" charset="0"/>
                        </a:rPr>
                        <a:t> </a:t>
                      </a:r>
                      <a:endParaRPr lang="en-US" sz="40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4" name="Title 1"/>
          <p:cNvSpPr txBox="1">
            <a:spLocks/>
          </p:cNvSpPr>
          <p:nvPr/>
        </p:nvSpPr>
        <p:spPr>
          <a:xfrm>
            <a:off x="1524000" y="242201"/>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Grading Scale </a:t>
            </a:r>
          </a:p>
        </p:txBody>
      </p:sp>
    </p:spTree>
    <p:extLst>
      <p:ext uri="{BB962C8B-B14F-4D97-AF65-F5344CB8AC3E}">
        <p14:creationId xmlns:p14="http://schemas.microsoft.com/office/powerpoint/2010/main" val="1733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1971" y="419105"/>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Behavior  </a:t>
            </a:r>
          </a:p>
        </p:txBody>
      </p:sp>
      <p:sp>
        <p:nvSpPr>
          <p:cNvPr id="3" name="Rectangle 2"/>
          <p:cNvSpPr/>
          <p:nvPr/>
        </p:nvSpPr>
        <p:spPr>
          <a:xfrm>
            <a:off x="5987143" y="1433128"/>
            <a:ext cx="6248400" cy="5139869"/>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000">
                <a:effectLst/>
                <a:latin typeface="Century Gothic" charset="0"/>
                <a:ea typeface="Century Gothic" charset="0"/>
                <a:cs typeface="Century Gothic" charset="0"/>
              </a:rPr>
              <a:t>talking in the classroom</a:t>
            </a:r>
          </a:p>
          <a:p>
            <a:pPr marL="342900" marR="0" lvl="0" indent="-342900">
              <a:spcBef>
                <a:spcPts val="0"/>
              </a:spcBef>
              <a:spcAft>
                <a:spcPts val="0"/>
              </a:spcAft>
              <a:buFont typeface="+mj-lt"/>
              <a:buAutoNum type="arabicPeriod"/>
            </a:pPr>
            <a:r>
              <a:rPr lang="en-US" sz="2000">
                <a:effectLst/>
                <a:latin typeface="Century Gothic" charset="0"/>
                <a:ea typeface="Century Gothic" charset="0"/>
                <a:cs typeface="Century Gothic" charset="0"/>
              </a:rPr>
              <a:t>talking/playing/running in line/ramp</a:t>
            </a:r>
          </a:p>
          <a:p>
            <a:pPr marL="342900" marR="0" lvl="0" indent="-342900">
              <a:spcBef>
                <a:spcPts val="0"/>
              </a:spcBef>
              <a:spcAft>
                <a:spcPts val="0"/>
              </a:spcAft>
              <a:buFont typeface="+mj-lt"/>
              <a:buAutoNum type="arabicPeriod"/>
            </a:pPr>
            <a:r>
              <a:rPr lang="en-US" sz="2000">
                <a:effectLst/>
                <a:latin typeface="Century Gothic" charset="0"/>
                <a:ea typeface="Century Gothic" charset="0"/>
                <a:cs typeface="Century Gothic" charset="0"/>
              </a:rPr>
              <a:t>not in seat at appropriate times</a:t>
            </a:r>
          </a:p>
          <a:p>
            <a:pPr marL="342900" marR="0" lvl="0" indent="-342900">
              <a:spcBef>
                <a:spcPts val="0"/>
              </a:spcBef>
              <a:spcAft>
                <a:spcPts val="0"/>
              </a:spcAft>
              <a:buFont typeface="+mj-lt"/>
              <a:buAutoNum type="arabicPeriod"/>
            </a:pPr>
            <a:r>
              <a:rPr lang="en-US" sz="2000">
                <a:effectLst/>
                <a:latin typeface="Century Gothic" charset="0"/>
                <a:ea typeface="Century Gothic" charset="0"/>
                <a:cs typeface="Century Gothic" charset="0"/>
              </a:rPr>
              <a:t>not following directions </a:t>
            </a:r>
          </a:p>
          <a:p>
            <a:pPr marL="342900" marR="0" lvl="0" indent="-342900">
              <a:spcBef>
                <a:spcPts val="0"/>
              </a:spcBef>
              <a:spcAft>
                <a:spcPts val="0"/>
              </a:spcAft>
              <a:buFont typeface="+mj-lt"/>
              <a:buAutoNum type="arabicPeriod"/>
            </a:pPr>
            <a:r>
              <a:rPr lang="en-US" sz="2000">
                <a:effectLst/>
                <a:latin typeface="Century Gothic" charset="0"/>
                <a:ea typeface="Century Gothic" charset="0"/>
                <a:cs typeface="Century Gothic" charset="0"/>
              </a:rPr>
              <a:t>not on task</a:t>
            </a:r>
          </a:p>
          <a:p>
            <a:pPr marL="342900" marR="0" lvl="0" indent="-342900">
              <a:spcBef>
                <a:spcPts val="0"/>
              </a:spcBef>
              <a:spcAft>
                <a:spcPts val="0"/>
              </a:spcAft>
              <a:buFont typeface="+mj-lt"/>
              <a:buAutoNum type="arabicPeriod"/>
            </a:pPr>
            <a:r>
              <a:rPr lang="en-US" sz="2000">
                <a:effectLst/>
                <a:latin typeface="Century Gothic" charset="0"/>
                <a:ea typeface="Century Gothic" charset="0"/>
                <a:cs typeface="Century Gothic" charset="0"/>
              </a:rPr>
              <a:t>playing in the classroom</a:t>
            </a:r>
          </a:p>
          <a:p>
            <a:pPr marL="342900" marR="0" lvl="0" indent="-342900">
              <a:spcBef>
                <a:spcPts val="0"/>
              </a:spcBef>
              <a:spcAft>
                <a:spcPts val="0"/>
              </a:spcAft>
              <a:buFont typeface="+mj-lt"/>
              <a:buAutoNum type="arabicPeriod"/>
            </a:pPr>
            <a:r>
              <a:rPr lang="en-US" sz="2000">
                <a:effectLst/>
                <a:latin typeface="Century Gothic" charset="0"/>
                <a:ea typeface="Century Gothic" charset="0"/>
                <a:cs typeface="Century Gothic" charset="0"/>
              </a:rPr>
              <a:t>playing/running/jumping in the hallway</a:t>
            </a:r>
          </a:p>
          <a:p>
            <a:r>
              <a:rPr lang="en-US" sz="2000">
                <a:latin typeface="Century Gothic" charset="0"/>
                <a:ea typeface="Century Gothic" charset="0"/>
                <a:cs typeface="Century Gothic" charset="0"/>
              </a:rPr>
              <a:t>8. talking/playing in the restroom </a:t>
            </a:r>
          </a:p>
          <a:p>
            <a:r>
              <a:rPr lang="en-US" sz="2000">
                <a:latin typeface="Century Gothic" charset="0"/>
                <a:ea typeface="Century Gothic" charset="0"/>
                <a:cs typeface="Century Gothic" charset="0"/>
              </a:rPr>
              <a:t>9. inappropriate behavior in the cafeteria</a:t>
            </a:r>
          </a:p>
          <a:p>
            <a:r>
              <a:rPr lang="en-US" sz="2000">
                <a:latin typeface="Century Gothic" charset="0"/>
                <a:ea typeface="Century Gothic" charset="0"/>
                <a:cs typeface="Century Gothic" charset="0"/>
              </a:rPr>
              <a:t>10. disrespectful toward a teacher</a:t>
            </a:r>
          </a:p>
          <a:p>
            <a:r>
              <a:rPr lang="en-US" sz="2000">
                <a:latin typeface="Century Gothic" charset="0"/>
                <a:ea typeface="Century Gothic" charset="0"/>
                <a:cs typeface="Century Gothic" charset="0"/>
              </a:rPr>
              <a:t>11. disrespectful toward another student</a:t>
            </a:r>
          </a:p>
          <a:p>
            <a:r>
              <a:rPr lang="en-US" sz="2000">
                <a:latin typeface="Century Gothic" charset="0"/>
                <a:ea typeface="Century Gothic" charset="0"/>
                <a:cs typeface="Century Gothic" charset="0"/>
              </a:rPr>
              <a:t>12.  not paying attention in class</a:t>
            </a:r>
          </a:p>
          <a:p>
            <a:r>
              <a:rPr lang="en-US" sz="2000">
                <a:latin typeface="Century Gothic" charset="0"/>
                <a:ea typeface="Century Gothic" charset="0"/>
                <a:cs typeface="Century Gothic" charset="0"/>
              </a:rPr>
              <a:t>13. Keep hands, feet, and objects to yourself </a:t>
            </a:r>
          </a:p>
          <a:p>
            <a:r>
              <a:rPr lang="en-US" sz="2000">
                <a:latin typeface="Century Gothic" charset="0"/>
                <a:ea typeface="Century Gothic" charset="0"/>
                <a:cs typeface="Century Gothic" charset="0"/>
              </a:rPr>
              <a:t>14. Chewing gum/ eating food in class</a:t>
            </a:r>
          </a:p>
          <a:p>
            <a:r>
              <a:rPr lang="en-US" sz="2000">
                <a:latin typeface="Century Gothic" charset="0"/>
                <a:ea typeface="Century Gothic" charset="0"/>
                <a:cs typeface="Century Gothic" charset="0"/>
              </a:rPr>
              <a:t>15. Missing supplies</a:t>
            </a:r>
          </a:p>
          <a:p>
            <a:pPr marL="285750" marR="0">
              <a:spcBef>
                <a:spcPts val="0"/>
              </a:spcBef>
              <a:spcAft>
                <a:spcPts val="0"/>
              </a:spcAft>
            </a:pPr>
            <a:endParaRPr lang="en-US" sz="2800">
              <a:effectLst/>
              <a:latin typeface="Times" charset="0"/>
              <a:ea typeface="Times" charset="0"/>
              <a:cs typeface="Times New Roman" charset="0"/>
            </a:endParaRPr>
          </a:p>
        </p:txBody>
      </p:sp>
      <p:sp>
        <p:nvSpPr>
          <p:cNvPr id="4" name="TextBox 3"/>
          <p:cNvSpPr txBox="1"/>
          <p:nvPr/>
        </p:nvSpPr>
        <p:spPr>
          <a:xfrm>
            <a:off x="217715" y="2612649"/>
            <a:ext cx="5573486" cy="892552"/>
          </a:xfrm>
          <a:prstGeom prst="rect">
            <a:avLst/>
          </a:prstGeom>
          <a:noFill/>
        </p:spPr>
        <p:txBody>
          <a:bodyPr wrap="square" rtlCol="0">
            <a:spAutoFit/>
          </a:bodyPr>
          <a:lstStyle/>
          <a:p>
            <a:pPr algn="ctr"/>
            <a:r>
              <a:rPr lang="en-US" sz="2600">
                <a:latin typeface="Century Gothic" charset="0"/>
                <a:ea typeface="Century Gothic" charset="0"/>
                <a:cs typeface="Century Gothic" charset="0"/>
              </a:rPr>
              <a:t>Students can move their conduct </a:t>
            </a:r>
          </a:p>
          <a:p>
            <a:pPr algn="ctr"/>
            <a:r>
              <a:rPr lang="en-US" sz="2600">
                <a:latin typeface="Century Gothic" charset="0"/>
                <a:ea typeface="Century Gothic" charset="0"/>
                <a:cs typeface="Century Gothic" charset="0"/>
              </a:rPr>
              <a:t>for the items listed to the right.</a:t>
            </a:r>
            <a:endParaRPr lang="en-US" sz="26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068" y="28871"/>
            <a:ext cx="2296548" cy="24166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972" y="3624943"/>
            <a:ext cx="2501644" cy="3233057"/>
          </a:xfrm>
          <a:prstGeom prst="rect">
            <a:avLst/>
          </a:prstGeom>
        </p:spPr>
      </p:pic>
    </p:spTree>
    <p:extLst>
      <p:ext uri="{BB962C8B-B14F-4D97-AF65-F5344CB8AC3E}">
        <p14:creationId xmlns:p14="http://schemas.microsoft.com/office/powerpoint/2010/main" val="52773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6" y="1175657"/>
            <a:ext cx="10559143" cy="2677656"/>
          </a:xfrm>
          <a:prstGeom prst="rect">
            <a:avLst/>
          </a:prstGeom>
        </p:spPr>
        <p:txBody>
          <a:bodyPr wrap="square">
            <a:spAutoFit/>
          </a:bodyPr>
          <a:lstStyle/>
          <a:p>
            <a:pPr marL="342900" marR="0" lvl="0" indent="-342900">
              <a:spcBef>
                <a:spcPts val="0"/>
              </a:spcBef>
              <a:spcAft>
                <a:spcPts val="0"/>
              </a:spcAft>
              <a:buFont typeface="Arial" charset="0"/>
              <a:buChar char="•"/>
              <a:tabLst>
                <a:tab pos="457200" algn="l"/>
              </a:tabLst>
            </a:pPr>
            <a:r>
              <a:rPr lang="en-US" sz="2400" dirty="0">
                <a:effectLst/>
                <a:latin typeface="Century Gothic" charset="0"/>
                <a:ea typeface="Times New Roman" charset="0"/>
                <a:cs typeface="American Typewriter" charset="0"/>
              </a:rPr>
              <a:t>Weekly conduct grades will be sent home along with graded papers in the Tuesday/Riverdale folders. Your parent’s signature on the folder indicates that your parents have reviewed your papers and conduct grade. Important notes from the school will also be placed in the folder. The folder is due back to school </a:t>
            </a:r>
            <a:r>
              <a:rPr lang="en-US" sz="2400" dirty="0">
                <a:latin typeface="Century Gothic" charset="0"/>
                <a:ea typeface="Times New Roman" charset="0"/>
                <a:cs typeface="American Typewriter" charset="0"/>
              </a:rPr>
              <a:t>Thursday</a:t>
            </a:r>
            <a:r>
              <a:rPr lang="en-US" sz="2400" dirty="0">
                <a:effectLst/>
                <a:latin typeface="Century Gothic" charset="0"/>
                <a:ea typeface="Times New Roman" charset="0"/>
                <a:cs typeface="American Typewriter" charset="0"/>
              </a:rPr>
              <a:t>.</a:t>
            </a:r>
          </a:p>
          <a:p>
            <a:pPr marR="0" lvl="0">
              <a:spcBef>
                <a:spcPts val="0"/>
              </a:spcBef>
              <a:spcAft>
                <a:spcPts val="0"/>
              </a:spcAft>
              <a:tabLst>
                <a:tab pos="457200" algn="l"/>
              </a:tabLst>
            </a:pPr>
            <a:r>
              <a:rPr lang="en-US" sz="2400" dirty="0">
                <a:effectLst/>
                <a:latin typeface="Century Gothic" charset="0"/>
                <a:ea typeface="Times New Roman" charset="0"/>
                <a:cs typeface="American Typewriter" charset="0"/>
              </a:rPr>
              <a:t> </a:t>
            </a:r>
            <a:endParaRPr lang="en-US" sz="2400" dirty="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2400" b="1" dirty="0">
                <a:effectLst/>
                <a:latin typeface="Century Gothic" charset="0"/>
                <a:ea typeface="Times New Roman" charset="0"/>
                <a:cs typeface="American Typewriter" charset="0"/>
              </a:rPr>
              <a:t>Papers below a 70</a:t>
            </a:r>
            <a:r>
              <a:rPr lang="en-US" sz="2400" dirty="0">
                <a:effectLst/>
                <a:latin typeface="Century Gothic" charset="0"/>
                <a:ea typeface="Times New Roman" charset="0"/>
                <a:cs typeface="American Typewriter" charset="0"/>
              </a:rPr>
              <a:t> should be </a:t>
            </a:r>
            <a:r>
              <a:rPr lang="en-US" sz="2400" b="1" dirty="0">
                <a:effectLst/>
                <a:latin typeface="Century Gothic" charset="0"/>
                <a:ea typeface="Times New Roman" charset="0"/>
                <a:cs typeface="American Typewriter" charset="0"/>
              </a:rPr>
              <a:t>signed and returned</a:t>
            </a:r>
            <a:r>
              <a:rPr lang="en-US" sz="2400" dirty="0">
                <a:effectLst/>
                <a:latin typeface="Century Gothic" charset="0"/>
                <a:ea typeface="Times New Roman" charset="0"/>
                <a:cs typeface="American Typewriter" charset="0"/>
              </a:rPr>
              <a:t>.</a:t>
            </a:r>
            <a:endParaRPr lang="en-US" sz="2400" dirty="0">
              <a:effectLst/>
              <a:latin typeface="Times New Roman" charset="0"/>
              <a:ea typeface="Times New Roman" charset="0"/>
              <a:cs typeface="Times New Roman" charset="0"/>
            </a:endParaRPr>
          </a:p>
        </p:txBody>
      </p:sp>
      <p:pic>
        <p:nvPicPr>
          <p:cNvPr id="3" name="Picture 2" descr="Intel HD:Users:ksappington:Pictures:iPhoto Library:Modified:2012:Aug 17, 2012_3:Riverdale.jpg"/>
          <p:cNvPicPr/>
          <p:nvPr/>
        </p:nvPicPr>
        <p:blipFill>
          <a:blip r:embed="rId3">
            <a:extLst>
              <a:ext uri="{28A0092B-C50C-407E-A947-70E740481C1C}">
                <a14:useLocalDpi xmlns:a14="http://schemas.microsoft.com/office/drawing/2010/main" val="0"/>
              </a:ext>
            </a:extLst>
          </a:blip>
          <a:srcRect/>
          <a:stretch>
            <a:fillRect/>
          </a:stretch>
        </p:blipFill>
        <p:spPr bwMode="auto">
          <a:xfrm>
            <a:off x="9840686" y="4572000"/>
            <a:ext cx="2024742" cy="1956005"/>
          </a:xfrm>
          <a:prstGeom prst="rect">
            <a:avLst/>
          </a:prstGeom>
          <a:noFill/>
          <a:ln>
            <a:noFill/>
          </a:ln>
        </p:spPr>
      </p:pic>
      <p:sp>
        <p:nvSpPr>
          <p:cNvPr id="4"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Wednesday Folder </a:t>
            </a:r>
          </a:p>
        </p:txBody>
      </p:sp>
    </p:spTree>
    <p:extLst>
      <p:ext uri="{BB962C8B-B14F-4D97-AF65-F5344CB8AC3E}">
        <p14:creationId xmlns:p14="http://schemas.microsoft.com/office/powerpoint/2010/main" val="19199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1533465"/>
            <a:ext cx="12039599" cy="4955203"/>
          </a:xfrm>
          <a:prstGeom prst="rect">
            <a:avLst/>
          </a:prstGeom>
        </p:spPr>
        <p:txBody>
          <a:bodyPr wrap="square">
            <a:spAutoFit/>
          </a:bodyPr>
          <a:lstStyle/>
          <a:p>
            <a:pPr algn="ctr"/>
            <a:r>
              <a:rPr lang="en-US" sz="4000">
                <a:effectLst/>
                <a:latin typeface="Century Gothic" charset="0"/>
                <a:ea typeface="Times New Roman" charset="0"/>
                <a:cs typeface="American Typewriter" charset="0"/>
              </a:rPr>
              <a:t> </a:t>
            </a:r>
            <a:endParaRPr lang="en-US" sz="4000">
              <a:effectLst/>
              <a:latin typeface="Times New Roman" charset="0"/>
              <a:ea typeface="Times New Roman" charset="0"/>
            </a:endParaRPr>
          </a:p>
          <a:p>
            <a:pPr marL="342900" marR="0" lvl="0" indent="-342900">
              <a:spcBef>
                <a:spcPts val="0"/>
              </a:spcBef>
              <a:spcAft>
                <a:spcPts val="0"/>
              </a:spcAft>
              <a:buFont typeface="Arial" charset="0"/>
              <a:buChar char="•"/>
              <a:tabLst>
                <a:tab pos="457200" algn="l"/>
              </a:tabLst>
            </a:pPr>
            <a:r>
              <a:rPr lang="en-US" sz="3200">
                <a:latin typeface="Century Gothic" charset="0"/>
                <a:ea typeface="Times New Roman" charset="0"/>
                <a:cs typeface="American Typewriter" charset="0"/>
              </a:rPr>
              <a:t>Homework/ Take Home folders help students stay organized</a:t>
            </a:r>
            <a:endParaRPr lang="en-US" sz="3200">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3200">
                <a:latin typeface="Century Gothic" charset="0"/>
                <a:ea typeface="Times New Roman" charset="0"/>
                <a:cs typeface="American Typewriter" charset="0"/>
              </a:rPr>
              <a:t>May be given every day except Friday in Math and ELA.</a:t>
            </a:r>
          </a:p>
          <a:p>
            <a:pPr marL="342900" marR="0" lvl="0" indent="-342900">
              <a:spcBef>
                <a:spcPts val="0"/>
              </a:spcBef>
              <a:spcAft>
                <a:spcPts val="0"/>
              </a:spcAft>
              <a:buFont typeface="Arial" charset="0"/>
              <a:buChar char="•"/>
              <a:tabLst>
                <a:tab pos="457200" algn="l"/>
              </a:tabLst>
            </a:pPr>
            <a:r>
              <a:rPr lang="en-US" sz="3000">
                <a:effectLst/>
                <a:latin typeface="Century Gothic" charset="0"/>
                <a:ea typeface="Times New Roman" charset="0"/>
                <a:cs typeface="American Typewriter" charset="0"/>
              </a:rPr>
              <a:t>ELA homework is given </a:t>
            </a:r>
            <a:r>
              <a:rPr lang="en-US" sz="2800">
                <a:latin typeface="Century Gothic" charset="0"/>
                <a:ea typeface="Times New Roman" charset="0"/>
                <a:cs typeface="American Typewriter" charset="0"/>
              </a:rPr>
              <a:t>Monday and due Friday. We </a:t>
            </a:r>
            <a:r>
              <a:rPr lang="en-US" sz="3000">
                <a:effectLst/>
                <a:latin typeface="Century Gothic" charset="0"/>
                <a:ea typeface="Times New Roman" charset="0"/>
                <a:cs typeface="American Typewriter" charset="0"/>
              </a:rPr>
              <a:t>will take a grade each Friday. It may not be turned in late. It will count as 10% of your child’s grade. The grade will not be based on correct/incorrect answers. It will be based on completion and turning it in on time. </a:t>
            </a:r>
          </a:p>
          <a:p>
            <a:pPr marL="342900" marR="0" lvl="0" indent="-342900">
              <a:spcBef>
                <a:spcPts val="0"/>
              </a:spcBef>
              <a:spcAft>
                <a:spcPts val="0"/>
              </a:spcAft>
              <a:buFont typeface="Arial" charset="0"/>
              <a:buChar char="•"/>
              <a:tabLst>
                <a:tab pos="457200" algn="l"/>
              </a:tabLst>
            </a:pPr>
            <a:r>
              <a:rPr lang="en-US" sz="3000">
                <a:latin typeface="Century Gothic" charset="0"/>
                <a:ea typeface="Times New Roman" charset="0"/>
                <a:cs typeface="American Typewriter" charset="0"/>
              </a:rPr>
              <a:t>Science/Social Studies- No HW except to study for a test</a:t>
            </a:r>
            <a:endParaRPr lang="en-US" sz="3000">
              <a:effectLst/>
              <a:latin typeface="Times New Roman" charset="0"/>
              <a:ea typeface="Times New Roman" charset="0"/>
              <a:cs typeface="Times New Roman" charset="0"/>
            </a:endParaRPr>
          </a:p>
        </p:txBody>
      </p:sp>
      <p:pic>
        <p:nvPicPr>
          <p:cNvPr id="3" name="Picture 2" descr="Intel HD:Users:ksappington:Desktop:Sappington :Clip Art:Thistlegirl:School Supplies:aug08_folder4.gif"/>
          <p:cNvPicPr/>
          <p:nvPr/>
        </p:nvPicPr>
        <p:blipFill>
          <a:blip r:embed="rId3">
            <a:extLst>
              <a:ext uri="{28A0092B-C50C-407E-A947-70E740481C1C}">
                <a14:useLocalDpi xmlns:a14="http://schemas.microsoft.com/office/drawing/2010/main" val="0"/>
              </a:ext>
            </a:extLst>
          </a:blip>
          <a:srcRect/>
          <a:stretch>
            <a:fillRect/>
          </a:stretch>
        </p:blipFill>
        <p:spPr bwMode="auto">
          <a:xfrm>
            <a:off x="8752113" y="0"/>
            <a:ext cx="3004457" cy="1937657"/>
          </a:xfrm>
          <a:prstGeom prst="rect">
            <a:avLst/>
          </a:prstGeom>
          <a:noFill/>
          <a:ln>
            <a:noFill/>
          </a:ln>
        </p:spPr>
      </p:pic>
      <p:sp>
        <p:nvSpPr>
          <p:cNvPr id="4" name="Title 1"/>
          <p:cNvSpPr txBox="1">
            <a:spLocks/>
          </p:cNvSpPr>
          <p:nvPr/>
        </p:nvSpPr>
        <p:spPr>
          <a:xfrm>
            <a:off x="152401" y="244933"/>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Homework </a:t>
            </a:r>
          </a:p>
        </p:txBody>
      </p:sp>
    </p:spTree>
    <p:extLst>
      <p:ext uri="{BB962C8B-B14F-4D97-AF65-F5344CB8AC3E}">
        <p14:creationId xmlns:p14="http://schemas.microsoft.com/office/powerpoint/2010/main" val="34755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650" y="1264403"/>
            <a:ext cx="9144000" cy="3785652"/>
          </a:xfrm>
          <a:prstGeom prst="rect">
            <a:avLst/>
          </a:prstGeom>
        </p:spPr>
        <p:txBody>
          <a:bodyPr wrap="square">
            <a:spAutoFit/>
          </a:bodyPr>
          <a:lstStyle/>
          <a:p>
            <a:pPr marL="342900" marR="0" lvl="0" indent="-342900">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Please send any money with </a:t>
            </a:r>
          </a:p>
          <a:p>
            <a:pPr marR="0" lvl="0">
              <a:spcBef>
                <a:spcPts val="0"/>
              </a:spcBef>
              <a:spcAft>
                <a:spcPts val="0"/>
              </a:spcAft>
              <a:tabLst>
                <a:tab pos="457200" algn="l"/>
              </a:tabLst>
            </a:pPr>
            <a:r>
              <a:rPr lang="en-US" sz="4000">
                <a:latin typeface="Century Gothic" charset="0"/>
                <a:ea typeface="Times New Roman" charset="0"/>
                <a:cs typeface="American Typewriter" charset="0"/>
              </a:rPr>
              <a:t>the</a:t>
            </a:r>
            <a:r>
              <a:rPr lang="en-US" sz="4000">
                <a:effectLst/>
                <a:latin typeface="Century Gothic" charset="0"/>
                <a:ea typeface="Times New Roman" charset="0"/>
                <a:cs typeface="American Typewriter" charset="0"/>
              </a:rPr>
              <a:t> child’s name, teacher </a:t>
            </a:r>
          </a:p>
          <a:p>
            <a:pPr marR="0" lvl="0">
              <a:spcBef>
                <a:spcPts val="0"/>
              </a:spcBef>
              <a:spcAft>
                <a:spcPts val="0"/>
              </a:spcAft>
              <a:tabLst>
                <a:tab pos="457200" algn="l"/>
              </a:tabLst>
            </a:pPr>
            <a:r>
              <a:rPr lang="en-US" sz="4000">
                <a:effectLst/>
                <a:latin typeface="Century Gothic" charset="0"/>
                <a:ea typeface="Times New Roman" charset="0"/>
                <a:cs typeface="American Typewriter" charset="0"/>
              </a:rPr>
              <a:t>name, amount, and intended </a:t>
            </a:r>
          </a:p>
          <a:p>
            <a:pPr marR="0" lvl="0">
              <a:spcBef>
                <a:spcPts val="0"/>
              </a:spcBef>
              <a:spcAft>
                <a:spcPts val="0"/>
              </a:spcAft>
              <a:tabLst>
                <a:tab pos="457200" algn="l"/>
              </a:tabLst>
            </a:pPr>
            <a:r>
              <a:rPr lang="en-US" sz="4000">
                <a:effectLst/>
                <a:latin typeface="Century Gothic" charset="0"/>
                <a:ea typeface="Times New Roman" charset="0"/>
                <a:cs typeface="American Typewriter" charset="0"/>
              </a:rPr>
              <a:t>use. </a:t>
            </a:r>
            <a:endParaRPr lang="en-US" sz="4000">
              <a:effectLst/>
              <a:latin typeface="Times New Roman" charset="0"/>
              <a:ea typeface="Times New Roman" charset="0"/>
              <a:cs typeface="Times New Roman" charset="0"/>
            </a:endParaRPr>
          </a:p>
          <a:p>
            <a:pPr marL="342900" marR="0" lvl="0" indent="-342900">
              <a:spcBef>
                <a:spcPts val="0"/>
              </a:spcBef>
              <a:spcAft>
                <a:spcPts val="0"/>
              </a:spcAft>
              <a:buFont typeface="Arial" charset="0"/>
              <a:buChar char="•"/>
              <a:tabLst>
                <a:tab pos="457200" algn="l"/>
              </a:tabLst>
            </a:pPr>
            <a:r>
              <a:rPr lang="en-US" sz="4000">
                <a:effectLst/>
                <a:latin typeface="Century Gothic" charset="0"/>
                <a:ea typeface="Times New Roman" charset="0"/>
                <a:cs typeface="American Typewriter" charset="0"/>
              </a:rPr>
              <a:t>If writing a check, please include your phone number on the check </a:t>
            </a:r>
            <a:endParaRPr lang="en-US" sz="4000">
              <a:effectLst/>
              <a:latin typeface="Times New Roman" charset="0"/>
              <a:ea typeface="Times New Roman" charset="0"/>
              <a:cs typeface="Times New Roman" charset="0"/>
            </a:endParaRPr>
          </a:p>
        </p:txBody>
      </p:sp>
      <p:sp>
        <p:nvSpPr>
          <p:cNvPr id="3" name="Title 1"/>
          <p:cNvSpPr txBox="1">
            <a:spLocks/>
          </p:cNvSpPr>
          <p:nvPr/>
        </p:nvSpPr>
        <p:spPr>
          <a:xfrm>
            <a:off x="1524000" y="136076"/>
            <a:ext cx="9144000" cy="8180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FF0000"/>
                </a:solidFill>
                <a:latin typeface="Century Gothic" charset="0"/>
                <a:ea typeface="Century Gothic" charset="0"/>
                <a:cs typeface="Century Gothic" charset="0"/>
              </a:rPr>
              <a:t>Money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3299" y="2842"/>
            <a:ext cx="3224213" cy="3810000"/>
          </a:xfrm>
          <a:prstGeom prst="rect">
            <a:avLst/>
          </a:prstGeom>
        </p:spPr>
      </p:pic>
    </p:spTree>
    <p:extLst>
      <p:ext uri="{BB962C8B-B14F-4D97-AF65-F5344CB8AC3E}">
        <p14:creationId xmlns:p14="http://schemas.microsoft.com/office/powerpoint/2010/main" val="820547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55900B5C5DDC478F6BDAB7F231741F" ma:contentTypeVersion="5" ma:contentTypeDescription="Create a new document." ma:contentTypeScope="" ma:versionID="4e70a8101f7077b9a3963f65beef4287">
  <xsd:schema xmlns:xsd="http://www.w3.org/2001/XMLSchema" xmlns:xs="http://www.w3.org/2001/XMLSchema" xmlns:p="http://schemas.microsoft.com/office/2006/metadata/properties" xmlns:ns2="3118c97a-9c35-462d-ba56-5517c3ffc0e0" xmlns:ns3="c80ad168-4458-4cdf-9034-ab5f1bc35096" targetNamespace="http://schemas.microsoft.com/office/2006/metadata/properties" ma:root="true" ma:fieldsID="137b45ae01b6183c5913ec6ec220dfe3" ns2:_="" ns3:_="">
    <xsd:import namespace="3118c97a-9c35-462d-ba56-5517c3ffc0e0"/>
    <xsd:import namespace="c80ad168-4458-4cdf-9034-ab5f1bc35096"/>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8c97a-9c35-462d-ba56-5517c3ffc0e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0ad168-4458-4cdf-9034-ab5f1bc3509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80ad168-4458-4cdf-9034-ab5f1bc35096">
      <UserInfo>
        <DisplayName>Kathie Hughes</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58795D-864B-491E-A648-3F708C4484C8}">
  <ds:schemaRefs>
    <ds:schemaRef ds:uri="3118c97a-9c35-462d-ba56-5517c3ffc0e0"/>
    <ds:schemaRef ds:uri="c80ad168-4458-4cdf-9034-ab5f1bc350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8B0478-0357-4BEF-99A4-2FFEF9DA19D1}">
  <ds:schemaRefs>
    <ds:schemaRef ds:uri="c80ad168-4458-4cdf-9034-ab5f1bc3509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563A4B4-6C34-4CC0-BE3C-749C97E4AE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1874</Words>
  <Application>Microsoft Macintosh PowerPoint</Application>
  <PresentationFormat>Widescreen</PresentationFormat>
  <Paragraphs>281</Paragraphs>
  <Slides>32</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明朝</vt:lpstr>
      <vt:lpstr>American Typewriter</vt:lpstr>
      <vt:lpstr>Arial</vt:lpstr>
      <vt:lpstr>Calibri</vt:lpstr>
      <vt:lpstr>Calibri Light</vt:lpstr>
      <vt:lpstr>Century Gothic</vt:lpstr>
      <vt:lpstr>Tahoma</vt:lpstr>
      <vt:lpstr>Times</vt:lpstr>
      <vt:lpstr>Times New Roman</vt:lpstr>
      <vt:lpstr>Office Theme</vt:lpstr>
      <vt:lpstr>Welcome to 4th Grade Parent Night! August 14, 2018 </vt:lpstr>
      <vt:lpstr>PowerPoint Presentation</vt:lpstr>
      <vt:lpstr>About Mrs. Hamilton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DreamBox Learning/Facts Practice Websites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Mrs. Hamilton’s Wish List</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4th Grade! </dc:title>
  <dc:creator>Microsoft Office User</dc:creator>
  <cp:lastModifiedBy>TAMARA HAMILTON</cp:lastModifiedBy>
  <cp:revision>32</cp:revision>
  <dcterms:modified xsi:type="dcterms:W3CDTF">2018-08-14T23:35:12Z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0x010100A055900B5C5DDC478F6BDAB7F231741F</vt:lpwstr>
  </property>
</Properties>
</file>